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65" r:id="rId6"/>
    <p:sldId id="267" r:id="rId7"/>
    <p:sldId id="266" r:id="rId8"/>
    <p:sldId id="264" r:id="rId9"/>
    <p:sldId id="275" r:id="rId10"/>
    <p:sldId id="268" r:id="rId11"/>
    <p:sldId id="274" r:id="rId12"/>
    <p:sldId id="276" r:id="rId1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0099"/>
    <a:srgbClr val="009900"/>
    <a:srgbClr val="00FF00"/>
    <a:srgbClr val="008080"/>
    <a:srgbClr val="003366"/>
    <a:srgbClr val="0033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590"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Rynn" userId="850040dc-b1cd-4af1-b506-e479a8923d9a" providerId="ADAL" clId="{A966035C-DF01-435A-9D8D-0121A3CEF2E7}"/>
    <pc:docChg chg="undo custSel delSld modSld">
      <pc:chgData name="Jacqueline Rynn" userId="850040dc-b1cd-4af1-b506-e479a8923d9a" providerId="ADAL" clId="{A966035C-DF01-435A-9D8D-0121A3CEF2E7}" dt="2025-06-06T11:26:01.763" v="411" actId="20577"/>
      <pc:docMkLst>
        <pc:docMk/>
      </pc:docMkLst>
      <pc:sldChg chg="modSp mod">
        <pc:chgData name="Jacqueline Rynn" userId="850040dc-b1cd-4af1-b506-e479a8923d9a" providerId="ADAL" clId="{A966035C-DF01-435A-9D8D-0121A3CEF2E7}" dt="2025-06-03T15:09:12.994" v="9" actId="20577"/>
        <pc:sldMkLst>
          <pc:docMk/>
          <pc:sldMk cId="0" sldId="256"/>
        </pc:sldMkLst>
        <pc:spChg chg="mod">
          <ac:chgData name="Jacqueline Rynn" userId="850040dc-b1cd-4af1-b506-e479a8923d9a" providerId="ADAL" clId="{A966035C-DF01-435A-9D8D-0121A3CEF2E7}" dt="2025-06-03T15:09:12.994" v="9" actId="20577"/>
          <ac:spMkLst>
            <pc:docMk/>
            <pc:sldMk cId="0" sldId="256"/>
            <ac:spMk id="10" creationId="{00000000-0000-0000-0000-000000000000}"/>
          </ac:spMkLst>
        </pc:spChg>
      </pc:sldChg>
      <pc:sldChg chg="del">
        <pc:chgData name="Jacqueline Rynn" userId="850040dc-b1cd-4af1-b506-e479a8923d9a" providerId="ADAL" clId="{A966035C-DF01-435A-9D8D-0121A3CEF2E7}" dt="2025-06-06T11:16:20.033" v="360" actId="2696"/>
        <pc:sldMkLst>
          <pc:docMk/>
          <pc:sldMk cId="0" sldId="259"/>
        </pc:sldMkLst>
      </pc:sldChg>
      <pc:sldChg chg="modSp mod">
        <pc:chgData name="Jacqueline Rynn" userId="850040dc-b1cd-4af1-b506-e479a8923d9a" providerId="ADAL" clId="{A966035C-DF01-435A-9D8D-0121A3CEF2E7}" dt="2025-06-06T11:10:33.140" v="262" actId="20577"/>
        <pc:sldMkLst>
          <pc:docMk/>
          <pc:sldMk cId="0" sldId="265"/>
        </pc:sldMkLst>
        <pc:spChg chg="mod">
          <ac:chgData name="Jacqueline Rynn" userId="850040dc-b1cd-4af1-b506-e479a8923d9a" providerId="ADAL" clId="{A966035C-DF01-435A-9D8D-0121A3CEF2E7}" dt="2025-06-06T11:10:33.140" v="262" actId="20577"/>
          <ac:spMkLst>
            <pc:docMk/>
            <pc:sldMk cId="0" sldId="265"/>
            <ac:spMk id="8216" creationId="{00000000-0000-0000-0000-000000000000}"/>
          </ac:spMkLst>
        </pc:spChg>
      </pc:sldChg>
      <pc:sldChg chg="modSp mod">
        <pc:chgData name="Jacqueline Rynn" userId="850040dc-b1cd-4af1-b506-e479a8923d9a" providerId="ADAL" clId="{A966035C-DF01-435A-9D8D-0121A3CEF2E7}" dt="2025-06-06T11:13:11.412" v="327" actId="5793"/>
        <pc:sldMkLst>
          <pc:docMk/>
          <pc:sldMk cId="0" sldId="266"/>
        </pc:sldMkLst>
        <pc:graphicFrameChg chg="modGraphic">
          <ac:chgData name="Jacqueline Rynn" userId="850040dc-b1cd-4af1-b506-e479a8923d9a" providerId="ADAL" clId="{A966035C-DF01-435A-9D8D-0121A3CEF2E7}" dt="2025-06-06T11:13:11.412" v="327" actId="5793"/>
          <ac:graphicFrameMkLst>
            <pc:docMk/>
            <pc:sldMk cId="0" sldId="266"/>
            <ac:graphicFrameMk id="3" creationId="{00000000-0000-0000-0000-000000000000}"/>
          </ac:graphicFrameMkLst>
        </pc:graphicFrameChg>
      </pc:sldChg>
      <pc:sldChg chg="modSp mod">
        <pc:chgData name="Jacqueline Rynn" userId="850040dc-b1cd-4af1-b506-e479a8923d9a" providerId="ADAL" clId="{A966035C-DF01-435A-9D8D-0121A3CEF2E7}" dt="2025-06-06T11:09:44.452" v="223" actId="113"/>
        <pc:sldMkLst>
          <pc:docMk/>
          <pc:sldMk cId="0" sldId="267"/>
        </pc:sldMkLst>
        <pc:graphicFrameChg chg="modGraphic">
          <ac:chgData name="Jacqueline Rynn" userId="850040dc-b1cd-4af1-b506-e479a8923d9a" providerId="ADAL" clId="{A966035C-DF01-435A-9D8D-0121A3CEF2E7}" dt="2025-06-06T11:09:44.452" v="223" actId="113"/>
          <ac:graphicFrameMkLst>
            <pc:docMk/>
            <pc:sldMk cId="0" sldId="267"/>
            <ac:graphicFrameMk id="3" creationId="{00000000-0000-0000-0000-000000000000}"/>
          </ac:graphicFrameMkLst>
        </pc:graphicFrameChg>
        <pc:graphicFrameChg chg="mod">
          <ac:chgData name="Jacqueline Rynn" userId="850040dc-b1cd-4af1-b506-e479a8923d9a" providerId="ADAL" clId="{A966035C-DF01-435A-9D8D-0121A3CEF2E7}" dt="2025-06-06T11:07:58.678" v="177" actId="1076"/>
          <ac:graphicFrameMkLst>
            <pc:docMk/>
            <pc:sldMk cId="0" sldId="267"/>
            <ac:graphicFrameMk id="4" creationId="{00000000-0000-0000-0000-000000000000}"/>
          </ac:graphicFrameMkLst>
        </pc:graphicFrameChg>
      </pc:sldChg>
      <pc:sldChg chg="modSp mod">
        <pc:chgData name="Jacqueline Rynn" userId="850040dc-b1cd-4af1-b506-e479a8923d9a" providerId="ADAL" clId="{A966035C-DF01-435A-9D8D-0121A3CEF2E7}" dt="2025-06-06T11:15:52.676" v="359" actId="20577"/>
        <pc:sldMkLst>
          <pc:docMk/>
          <pc:sldMk cId="0" sldId="268"/>
        </pc:sldMkLst>
        <pc:graphicFrameChg chg="mod modGraphic">
          <ac:chgData name="Jacqueline Rynn" userId="850040dc-b1cd-4af1-b506-e479a8923d9a" providerId="ADAL" clId="{A966035C-DF01-435A-9D8D-0121A3CEF2E7}" dt="2025-06-06T11:15:52.676" v="359" actId="20577"/>
          <ac:graphicFrameMkLst>
            <pc:docMk/>
            <pc:sldMk cId="0" sldId="268"/>
            <ac:graphicFrameMk id="3" creationId="{00000000-0000-0000-0000-000000000000}"/>
          </ac:graphicFrameMkLst>
        </pc:graphicFrameChg>
      </pc:sldChg>
      <pc:sldChg chg="modSp mod">
        <pc:chgData name="Jacqueline Rynn" userId="850040dc-b1cd-4af1-b506-e479a8923d9a" providerId="ADAL" clId="{A966035C-DF01-435A-9D8D-0121A3CEF2E7}" dt="2025-06-06T11:26:01.763" v="411" actId="20577"/>
        <pc:sldMkLst>
          <pc:docMk/>
          <pc:sldMk cId="3418782624" sldId="275"/>
        </pc:sldMkLst>
        <pc:graphicFrameChg chg="modGraphic">
          <ac:chgData name="Jacqueline Rynn" userId="850040dc-b1cd-4af1-b506-e479a8923d9a" providerId="ADAL" clId="{A966035C-DF01-435A-9D8D-0121A3CEF2E7}" dt="2025-06-06T11:26:01.763" v="411" actId="20577"/>
          <ac:graphicFrameMkLst>
            <pc:docMk/>
            <pc:sldMk cId="3418782624" sldId="275"/>
            <ac:graphicFrameMk id="3" creationId="{DD6C8B5C-8C3E-8755-ACA9-783356299548}"/>
          </ac:graphicFrameMkLst>
        </pc:graphicFrameChg>
      </pc:sldChg>
      <pc:sldChg chg="modSp mod">
        <pc:chgData name="Jacqueline Rynn" userId="850040dc-b1cd-4af1-b506-e479a8923d9a" providerId="ADAL" clId="{A966035C-DF01-435A-9D8D-0121A3CEF2E7}" dt="2025-06-06T11:16:49.317" v="383" actId="20577"/>
        <pc:sldMkLst>
          <pc:docMk/>
          <pc:sldMk cId="523023204" sldId="276"/>
        </pc:sldMkLst>
        <pc:graphicFrameChg chg="modGraphic">
          <ac:chgData name="Jacqueline Rynn" userId="850040dc-b1cd-4af1-b506-e479a8923d9a" providerId="ADAL" clId="{A966035C-DF01-435A-9D8D-0121A3CEF2E7}" dt="2025-06-06T11:16:49.317" v="383" actId="20577"/>
          <ac:graphicFrameMkLst>
            <pc:docMk/>
            <pc:sldMk cId="523023204" sldId="276"/>
            <ac:graphicFrameMk id="3" creationId="{EF1A643F-F776-1595-76A2-EDFDC314BDB1}"/>
          </ac:graphicFrameMkLst>
        </pc:graphicFrameChg>
      </pc:sldChg>
    </pc:docChg>
  </pc:docChgLst>
  <pc:docChgLst>
    <pc:chgData name="Jacqueline Rynn" userId="850040dc-b1cd-4af1-b506-e479a8923d9a" providerId="ADAL" clId="{D2B9D1DA-414E-45FF-AF1E-70D2CA428D10}"/>
    <pc:docChg chg="modSld">
      <pc:chgData name="Jacqueline Rynn" userId="850040dc-b1cd-4af1-b506-e479a8923d9a" providerId="ADAL" clId="{D2B9D1DA-414E-45FF-AF1E-70D2CA428D10}" dt="2025-05-19T14:20:06.531" v="0" actId="207"/>
      <pc:docMkLst>
        <pc:docMk/>
      </pc:docMkLst>
      <pc:sldChg chg="modSp mod">
        <pc:chgData name="Jacqueline Rynn" userId="850040dc-b1cd-4af1-b506-e479a8923d9a" providerId="ADAL" clId="{D2B9D1DA-414E-45FF-AF1E-70D2CA428D10}" dt="2025-05-19T14:20:06.531" v="0" actId="207"/>
        <pc:sldMkLst>
          <pc:docMk/>
          <pc:sldMk cId="0" sldId="256"/>
        </pc:sldMkLst>
        <pc:spChg chg="mod">
          <ac:chgData name="Jacqueline Rynn" userId="850040dc-b1cd-4af1-b506-e479a8923d9a" providerId="ADAL" clId="{D2B9D1DA-414E-45FF-AF1E-70D2CA428D10}" dt="2025-05-19T14:20:06.531" v="0" actId="207"/>
          <ac:spMkLst>
            <pc:docMk/>
            <pc:sldMk cId="0" sldId="256"/>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2945659" cy="496331"/>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4" y="4"/>
            <a:ext cx="2945659" cy="496331"/>
          </a:xfrm>
          <a:prstGeom prst="rect">
            <a:avLst/>
          </a:prstGeom>
        </p:spPr>
        <p:txBody>
          <a:bodyPr vert="horz" lIns="91440" tIns="45720" rIns="91440" bIns="45720" rtlCol="0"/>
          <a:lstStyle>
            <a:lvl1pPr algn="r">
              <a:defRPr sz="1200"/>
            </a:lvl1pPr>
          </a:lstStyle>
          <a:p>
            <a:pPr>
              <a:defRPr/>
            </a:pPr>
            <a:fld id="{E82F8314-D6F4-45D9-BCD1-350F57EC7E6F}" type="datetimeFigureOut">
              <a:rPr lang="en-US"/>
              <a:pPr>
                <a:defRPr/>
              </a:pPr>
              <a:t>6/6/2025</a:t>
            </a:fld>
            <a:endParaRPr lang="en-US"/>
          </a:p>
        </p:txBody>
      </p:sp>
      <p:sp>
        <p:nvSpPr>
          <p:cNvPr id="4" name="Slide Image Placeholder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9428586"/>
            <a:ext cx="2945659" cy="496331"/>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4" y="9428586"/>
            <a:ext cx="2945659" cy="496331"/>
          </a:xfrm>
          <a:prstGeom prst="rect">
            <a:avLst/>
          </a:prstGeom>
        </p:spPr>
        <p:txBody>
          <a:bodyPr vert="horz" lIns="91440" tIns="45720" rIns="91440" bIns="45720" rtlCol="0" anchor="b"/>
          <a:lstStyle>
            <a:lvl1pPr algn="r">
              <a:defRPr sz="1200"/>
            </a:lvl1pPr>
          </a:lstStyle>
          <a:p>
            <a:pPr>
              <a:defRPr/>
            </a:pPr>
            <a:fld id="{77400374-5EF6-415E-B7BE-AB16DD3E4A4D}" type="slidenum">
              <a:rPr lang="en-US"/>
              <a:pPr>
                <a:defRPr/>
              </a:pPr>
              <a:t>‹#›</a:t>
            </a:fld>
            <a:endParaRPr lang="en-US"/>
          </a:p>
        </p:txBody>
      </p:sp>
    </p:spTree>
    <p:extLst>
      <p:ext uri="{BB962C8B-B14F-4D97-AF65-F5344CB8AC3E}">
        <p14:creationId xmlns:p14="http://schemas.microsoft.com/office/powerpoint/2010/main" val="644253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81CCF1E-5923-431F-8FF6-C2AD496DB806}" type="slidenum">
              <a:rPr lang="en-US" altLang="en-US" smtClean="0"/>
              <a:pPr/>
              <a:t>8</a:t>
            </a:fld>
            <a:endParaRPr lang="en-US" altLang="en-US"/>
          </a:p>
        </p:txBody>
      </p:sp>
    </p:spTree>
    <p:extLst>
      <p:ext uri="{BB962C8B-B14F-4D97-AF65-F5344CB8AC3E}">
        <p14:creationId xmlns:p14="http://schemas.microsoft.com/office/powerpoint/2010/main" val="296642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D8B4D9B-BA68-4DBB-8839-43D267D0B394}" type="datetimeFigureOut">
              <a:rPr lang="en-GB" smtClean="0"/>
              <a:pPr>
                <a:defRPr/>
              </a:pPr>
              <a:t>06/06/2025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037DA77-619B-4F29-957C-515803623FC7}" type="slidenum">
              <a:rPr lang="en-GB" altLang="en-US"/>
              <a:pPr>
                <a:defRPr/>
              </a:pPr>
              <a:t>‹#›</a:t>
            </a:fld>
            <a:endParaRPr lang="en-GB" altLang="en-US"/>
          </a:p>
        </p:txBody>
      </p:sp>
    </p:spTree>
    <p:extLst>
      <p:ext uri="{BB962C8B-B14F-4D97-AF65-F5344CB8AC3E}">
        <p14:creationId xmlns:p14="http://schemas.microsoft.com/office/powerpoint/2010/main" val="3396556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D41F501-AEDA-4130-8873-BD8BCF9539F7}" type="datetimeFigureOut">
              <a:rPr lang="en-GB" smtClean="0"/>
              <a:pPr>
                <a:defRPr/>
              </a:pPr>
              <a:t>06/06/2025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65D6CBD-B07F-4C2A-82C2-1C824075B8BF}" type="slidenum">
              <a:rPr lang="en-GB" altLang="en-US"/>
              <a:pPr>
                <a:defRPr/>
              </a:pPr>
              <a:t>‹#›</a:t>
            </a:fld>
            <a:endParaRPr lang="en-GB" altLang="en-US"/>
          </a:p>
        </p:txBody>
      </p:sp>
    </p:spTree>
    <p:extLst>
      <p:ext uri="{BB962C8B-B14F-4D97-AF65-F5344CB8AC3E}">
        <p14:creationId xmlns:p14="http://schemas.microsoft.com/office/powerpoint/2010/main" val="200834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B680A27-BAD4-47B8-9DD6-7F68DE0C293A}" type="datetimeFigureOut">
              <a:rPr lang="en-GB" smtClean="0"/>
              <a:pPr>
                <a:defRPr/>
              </a:pPr>
              <a:t>06/06/2025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8C0A244-6FA6-48DB-A34E-8025BC9F85E2}" type="slidenum">
              <a:rPr lang="en-GB" altLang="en-US"/>
              <a:pPr>
                <a:defRPr/>
              </a:pPr>
              <a:t>‹#›</a:t>
            </a:fld>
            <a:endParaRPr lang="en-GB" altLang="en-US"/>
          </a:p>
        </p:txBody>
      </p:sp>
    </p:spTree>
    <p:extLst>
      <p:ext uri="{BB962C8B-B14F-4D97-AF65-F5344CB8AC3E}">
        <p14:creationId xmlns:p14="http://schemas.microsoft.com/office/powerpoint/2010/main" val="152474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53629AD-E8D4-4E68-843D-3C8B913E4104}" type="datetimeFigureOut">
              <a:rPr lang="en-GB" smtClean="0"/>
              <a:pPr>
                <a:defRPr/>
              </a:pPr>
              <a:t>06/06/2025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17BF876-E149-4CF0-9000-345DAFA0E50C}" type="slidenum">
              <a:rPr lang="en-GB" altLang="en-US"/>
              <a:pPr>
                <a:defRPr/>
              </a:pPr>
              <a:t>‹#›</a:t>
            </a:fld>
            <a:endParaRPr lang="en-GB" altLang="en-US"/>
          </a:p>
        </p:txBody>
      </p:sp>
    </p:spTree>
    <p:extLst>
      <p:ext uri="{BB962C8B-B14F-4D97-AF65-F5344CB8AC3E}">
        <p14:creationId xmlns:p14="http://schemas.microsoft.com/office/powerpoint/2010/main" val="25175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A361076-56C4-4F6A-856B-29F2D0BC818F}" type="datetimeFigureOut">
              <a:rPr lang="en-GB" smtClean="0"/>
              <a:pPr>
                <a:defRPr/>
              </a:pPr>
              <a:t>06/06/2025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8C01F9F-BD17-40F0-933B-11F8B5A7A483}" type="slidenum">
              <a:rPr lang="en-GB" altLang="en-US"/>
              <a:pPr>
                <a:defRPr/>
              </a:pPr>
              <a:t>‹#›</a:t>
            </a:fld>
            <a:endParaRPr lang="en-GB" altLang="en-US"/>
          </a:p>
        </p:txBody>
      </p:sp>
    </p:spTree>
    <p:extLst>
      <p:ext uri="{BB962C8B-B14F-4D97-AF65-F5344CB8AC3E}">
        <p14:creationId xmlns:p14="http://schemas.microsoft.com/office/powerpoint/2010/main" val="256438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B39BF28-D97B-450E-BEE8-9B5875026C25}" type="datetimeFigureOut">
              <a:rPr lang="en-GB" smtClean="0"/>
              <a:pPr>
                <a:defRPr/>
              </a:pPr>
              <a:t>06/06/2025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5755D6C-137F-4301-A477-B6BF2A806811}" type="slidenum">
              <a:rPr lang="en-GB" altLang="en-US"/>
              <a:pPr>
                <a:defRPr/>
              </a:pPr>
              <a:t>‹#›</a:t>
            </a:fld>
            <a:endParaRPr lang="en-GB" altLang="en-US"/>
          </a:p>
        </p:txBody>
      </p:sp>
    </p:spTree>
    <p:extLst>
      <p:ext uri="{BB962C8B-B14F-4D97-AF65-F5344CB8AC3E}">
        <p14:creationId xmlns:p14="http://schemas.microsoft.com/office/powerpoint/2010/main" val="42054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BC9A8EE-6E65-4C82-AB7E-A81139E7CCC7}" type="datetimeFigureOut">
              <a:rPr lang="en-GB" smtClean="0"/>
              <a:pPr>
                <a:defRPr/>
              </a:pPr>
              <a:t>06/06/2025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DF12ECD-7525-4250-A13E-1F49D2178E10}" type="slidenum">
              <a:rPr lang="en-GB" altLang="en-US"/>
              <a:pPr>
                <a:defRPr/>
              </a:pPr>
              <a:t>‹#›</a:t>
            </a:fld>
            <a:endParaRPr lang="en-GB" altLang="en-US"/>
          </a:p>
        </p:txBody>
      </p:sp>
    </p:spTree>
    <p:extLst>
      <p:ext uri="{BB962C8B-B14F-4D97-AF65-F5344CB8AC3E}">
        <p14:creationId xmlns:p14="http://schemas.microsoft.com/office/powerpoint/2010/main" val="422878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4E518A0-1DE8-49E5-B8D5-51551CFE7956}" type="datetimeFigureOut">
              <a:rPr lang="en-GB" smtClean="0"/>
              <a:pPr>
                <a:defRPr/>
              </a:pPr>
              <a:t>06/06/2025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18EC2CA-FDBD-44A6-81D8-24BB673DEE94}" type="slidenum">
              <a:rPr lang="en-GB" altLang="en-US"/>
              <a:pPr>
                <a:defRPr/>
              </a:pPr>
              <a:t>‹#›</a:t>
            </a:fld>
            <a:endParaRPr lang="en-GB" altLang="en-US"/>
          </a:p>
        </p:txBody>
      </p:sp>
    </p:spTree>
    <p:extLst>
      <p:ext uri="{BB962C8B-B14F-4D97-AF65-F5344CB8AC3E}">
        <p14:creationId xmlns:p14="http://schemas.microsoft.com/office/powerpoint/2010/main" val="344542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9E7D6D-30C2-4D86-BCC0-8002857BAA3C}" type="datetimeFigureOut">
              <a:rPr lang="en-GB" smtClean="0"/>
              <a:pPr>
                <a:defRPr/>
              </a:pPr>
              <a:t>06/06/2025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ED43083-ED9C-4BDD-913B-7EA3A1FE205A}" type="slidenum">
              <a:rPr lang="en-GB" altLang="en-US"/>
              <a:pPr>
                <a:defRPr/>
              </a:pPr>
              <a:t>‹#›</a:t>
            </a:fld>
            <a:endParaRPr lang="en-GB" altLang="en-US"/>
          </a:p>
        </p:txBody>
      </p:sp>
    </p:spTree>
    <p:extLst>
      <p:ext uri="{BB962C8B-B14F-4D97-AF65-F5344CB8AC3E}">
        <p14:creationId xmlns:p14="http://schemas.microsoft.com/office/powerpoint/2010/main" val="1370531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191EABC-9659-499A-A7DC-CCC625EDD359}" type="datetimeFigureOut">
              <a:rPr lang="en-GB" smtClean="0"/>
              <a:pPr>
                <a:defRPr/>
              </a:pPr>
              <a:t>06/06/2025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BC9865D-9AF2-458C-9FC9-58D8D7F303E4}" type="slidenum">
              <a:rPr lang="en-GB" altLang="en-US"/>
              <a:pPr>
                <a:defRPr/>
              </a:pPr>
              <a:t>‹#›</a:t>
            </a:fld>
            <a:endParaRPr lang="en-GB" altLang="en-US"/>
          </a:p>
        </p:txBody>
      </p:sp>
    </p:spTree>
    <p:extLst>
      <p:ext uri="{BB962C8B-B14F-4D97-AF65-F5344CB8AC3E}">
        <p14:creationId xmlns:p14="http://schemas.microsoft.com/office/powerpoint/2010/main" val="346214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EEC3E3-DE51-45B2-9DD6-18AAABE58047}" type="datetimeFigureOut">
              <a:rPr lang="en-GB" smtClean="0"/>
              <a:pPr>
                <a:defRPr/>
              </a:pPr>
              <a:t>06/06/2025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8DBC81F-699A-480A-95BA-F8FB355F24A4}" type="slidenum">
              <a:rPr lang="en-GB" altLang="en-US"/>
              <a:pPr>
                <a:defRPr/>
              </a:pPr>
              <a:t>‹#›</a:t>
            </a:fld>
            <a:endParaRPr lang="en-GB" altLang="en-US"/>
          </a:p>
        </p:txBody>
      </p:sp>
    </p:spTree>
    <p:extLst>
      <p:ext uri="{BB962C8B-B14F-4D97-AF65-F5344CB8AC3E}">
        <p14:creationId xmlns:p14="http://schemas.microsoft.com/office/powerpoint/2010/main" val="110301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C2AA617-088D-4035-AA71-35FB2B7DE75E}" type="datetimeFigureOut">
              <a:rPr lang="en-GB" smtClean="0"/>
              <a:pPr>
                <a:defRPr/>
              </a:pPr>
              <a:t>06/06/2025</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825B2CE-195A-46EF-A22F-208F200BD4C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v.uk/guidance/countryside-hedgerows-regulation-and-management" TargetMode="Externa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5098"/>
          </a:schemeClr>
        </a:solidFill>
        <a:effectLst/>
      </p:bgPr>
    </p:bg>
    <p:spTree>
      <p:nvGrpSpPr>
        <p:cNvPr id="1" name=""/>
        <p:cNvGrpSpPr/>
        <p:nvPr/>
      </p:nvGrpSpPr>
      <p:grpSpPr>
        <a:xfrm>
          <a:off x="0" y="0"/>
          <a:ext cx="0" cy="0"/>
          <a:chOff x="0" y="0"/>
          <a:chExt cx="0" cy="0"/>
        </a:xfrm>
      </p:grpSpPr>
      <p:sp>
        <p:nvSpPr>
          <p:cNvPr id="10" name="Rectangle 9"/>
          <p:cNvSpPr/>
          <p:nvPr/>
        </p:nvSpPr>
        <p:spPr>
          <a:xfrm>
            <a:off x="-403775" y="2355299"/>
            <a:ext cx="9951549" cy="2554545"/>
          </a:xfrm>
          <a:prstGeom prst="rect">
            <a:avLst/>
          </a:prstGeom>
          <a:noFill/>
        </p:spPr>
        <p:txBody>
          <a:bodyPr wrap="square">
            <a:spAutoFit/>
          </a:bodyPr>
          <a:lstStyle/>
          <a:p>
            <a:pPr algn="ctr" eaLnBrk="1" fontAlgn="auto" hangingPunct="1">
              <a:spcBef>
                <a:spcPts val="0"/>
              </a:spcBef>
              <a:spcAft>
                <a:spcPts val="0"/>
              </a:spcAft>
              <a:defRPr/>
            </a:pPr>
            <a:r>
              <a:rPr lang="en-US" sz="4800" b="1" dirty="0">
                <a:ln w="0"/>
                <a:effectLst>
                  <a:outerShdw blurRad="38100" dist="19050" dir="2700000" algn="tl" rotWithShape="0">
                    <a:schemeClr val="dk1">
                      <a:alpha val="40000"/>
                    </a:schemeClr>
                  </a:outerShdw>
                </a:effectLst>
                <a:latin typeface="+mn-lt"/>
              </a:rPr>
              <a:t>Appendix 4</a:t>
            </a:r>
          </a:p>
          <a:p>
            <a:pPr algn="ctr" eaLnBrk="1" fontAlgn="auto" hangingPunct="1">
              <a:spcBef>
                <a:spcPts val="0"/>
              </a:spcBef>
              <a:spcAft>
                <a:spcPts val="0"/>
              </a:spcAft>
              <a:defRPr/>
            </a:pPr>
            <a:r>
              <a:rPr lang="en-US" sz="4800" b="1" dirty="0">
                <a:ln w="0"/>
                <a:effectLst>
                  <a:outerShdw blurRad="38100" dist="19050" dir="2700000" algn="tl" rotWithShape="0">
                    <a:schemeClr val="dk1">
                      <a:alpha val="40000"/>
                    </a:schemeClr>
                  </a:outerShdw>
                </a:effectLst>
                <a:latin typeface="+mn-lt"/>
              </a:rPr>
              <a:t>Standards Management</a:t>
            </a:r>
          </a:p>
          <a:p>
            <a:pPr algn="ctr" eaLnBrk="1" fontAlgn="auto" hangingPunct="1">
              <a:spcBef>
                <a:spcPts val="0"/>
              </a:spcBef>
              <a:spcAft>
                <a:spcPts val="0"/>
              </a:spcAft>
              <a:defRPr/>
            </a:pPr>
            <a:r>
              <a:rPr lang="en-US" sz="3200" b="1" dirty="0">
                <a:ln w="0"/>
                <a:effectLst>
                  <a:outerShdw blurRad="38100" dist="19050" dir="2700000" algn="tl" rotWithShape="0">
                    <a:schemeClr val="dk1">
                      <a:alpha val="40000"/>
                    </a:schemeClr>
                  </a:outerShdw>
                </a:effectLst>
                <a:latin typeface="+mn-lt"/>
              </a:rPr>
              <a:t>Guide for </a:t>
            </a:r>
            <a:br>
              <a:rPr lang="en-US" sz="3200" b="1" dirty="0">
                <a:ln w="0"/>
                <a:effectLst>
                  <a:outerShdw blurRad="38100" dist="19050" dir="2700000" algn="tl" rotWithShape="0">
                    <a:schemeClr val="dk1">
                      <a:alpha val="40000"/>
                    </a:schemeClr>
                  </a:outerShdw>
                </a:effectLst>
                <a:latin typeface="+mn-lt"/>
              </a:rPr>
            </a:br>
            <a:r>
              <a:rPr lang="en-US" sz="3200" b="1" dirty="0">
                <a:ln w="0"/>
                <a:effectLst>
                  <a:outerShdw blurRad="38100" dist="19050" dir="2700000" algn="tl" rotWithShape="0">
                    <a:schemeClr val="dk1">
                      <a:alpha val="40000"/>
                    </a:schemeClr>
                  </a:outerShdw>
                </a:effectLst>
                <a:latin typeface="+mn-lt"/>
              </a:rPr>
              <a:t>Grounds </a:t>
            </a:r>
            <a:r>
              <a:rPr lang="en-US" sz="3200" b="1">
                <a:ln w="0"/>
                <a:effectLst>
                  <a:outerShdw blurRad="38100" dist="19050" dir="2700000" algn="tl" rotWithShape="0">
                    <a:schemeClr val="dk1">
                      <a:alpha val="40000"/>
                    </a:schemeClr>
                  </a:outerShdw>
                </a:effectLst>
                <a:latin typeface="+mn-lt"/>
              </a:rPr>
              <a:t>Maintenance Contract</a:t>
            </a:r>
            <a:endParaRPr lang="en-US" sz="3200" b="1" dirty="0">
              <a:ln w="0"/>
              <a:effectLst>
                <a:outerShdw blurRad="38100" dist="19050" dir="2700000" algn="tl" rotWithShape="0">
                  <a:schemeClr val="dk1">
                    <a:alpha val="40000"/>
                  </a:schemeClr>
                </a:outerShdw>
              </a:effectLst>
              <a:latin typeface="+mn-lt"/>
            </a:endParaRPr>
          </a:p>
        </p:txBody>
      </p:sp>
      <p:sp>
        <p:nvSpPr>
          <p:cNvPr id="6" name="TextBox 5"/>
          <p:cNvSpPr txBox="1"/>
          <p:nvPr/>
        </p:nvSpPr>
        <p:spPr>
          <a:xfrm>
            <a:off x="-43542" y="-58056"/>
            <a:ext cx="4078514" cy="369332"/>
          </a:xfrm>
          <a:prstGeom prst="rect">
            <a:avLst/>
          </a:prstGeom>
          <a:noFill/>
        </p:spPr>
        <p:txBody>
          <a:bodyPr wrap="square" rtlCol="0">
            <a:spAutoFit/>
          </a:bodyPr>
          <a:lstStyle/>
          <a:p>
            <a:r>
              <a:rPr lang="en-GB" b="1">
                <a:solidFill>
                  <a:schemeClr val="bg1"/>
                </a:solidFill>
              </a:rPr>
              <a:t>[OFFICIAL]</a:t>
            </a:r>
          </a:p>
        </p:txBody>
      </p:sp>
      <p:pic>
        <p:nvPicPr>
          <p:cNvPr id="2" name="Picture 1" descr="A black and white logo with a skeleton&#10;&#10;Description automatically generated">
            <a:extLst>
              <a:ext uri="{FF2B5EF4-FFF2-40B4-BE49-F238E27FC236}">
                <a16:creationId xmlns:a16="http://schemas.microsoft.com/office/drawing/2014/main" id="{0E1DE77E-0F84-FACA-AEBB-B8626EB30E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2673" y="126610"/>
            <a:ext cx="2253376" cy="16481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5098"/>
          </a:schemeClr>
        </a:solidFill>
        <a:effectLst/>
      </p:bgPr>
    </p:bg>
    <p:spTree>
      <p:nvGrpSpPr>
        <p:cNvPr id="1" name=""/>
        <p:cNvGrpSpPr/>
        <p:nvPr/>
      </p:nvGrpSpPr>
      <p:grpSpPr>
        <a:xfrm>
          <a:off x="0" y="0"/>
          <a:ext cx="0" cy="0"/>
          <a:chOff x="0" y="0"/>
          <a:chExt cx="0" cy="0"/>
        </a:xfrm>
      </p:grpSpPr>
      <p:sp>
        <p:nvSpPr>
          <p:cNvPr id="2" name="Rectangle 1"/>
          <p:cNvSpPr/>
          <p:nvPr/>
        </p:nvSpPr>
        <p:spPr>
          <a:xfrm>
            <a:off x="0" y="-19050"/>
            <a:ext cx="9144000" cy="657225"/>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800" b="1"/>
          </a:p>
          <a:p>
            <a:pPr algn="ctr" eaLnBrk="1" fontAlgn="auto" hangingPunct="1">
              <a:spcBef>
                <a:spcPts val="0"/>
              </a:spcBef>
              <a:spcAft>
                <a:spcPts val="0"/>
              </a:spcAft>
              <a:defRPr/>
            </a:pPr>
            <a:r>
              <a:rPr lang="en-GB" sz="2800" b="1"/>
              <a:t>Grounds Maintenance (Grass Cutting)</a:t>
            </a:r>
          </a:p>
          <a:p>
            <a:pPr algn="ctr" eaLnBrk="1" fontAlgn="auto" hangingPunct="1">
              <a:spcBef>
                <a:spcPts val="0"/>
              </a:spcBef>
              <a:spcAft>
                <a:spcPts val="0"/>
              </a:spcAft>
              <a:defRPr/>
            </a:pPr>
            <a:endParaRPr lang="en-GB" sz="2800" b="1"/>
          </a:p>
        </p:txBody>
      </p:sp>
      <p:sp>
        <p:nvSpPr>
          <p:cNvPr id="5" name="Rectangle 4"/>
          <p:cNvSpPr/>
          <p:nvPr/>
        </p:nvSpPr>
        <p:spPr>
          <a:xfrm>
            <a:off x="0" y="9620250"/>
            <a:ext cx="2695575" cy="106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357552051"/>
              </p:ext>
            </p:extLst>
          </p:nvPr>
        </p:nvGraphicFramePr>
        <p:xfrm>
          <a:off x="138465" y="903860"/>
          <a:ext cx="8766174" cy="2138363"/>
        </p:xfrm>
        <a:graphic>
          <a:graphicData uri="http://schemas.openxmlformats.org/drawingml/2006/table">
            <a:tbl>
              <a:tblPr firstRow="1" bandRow="1">
                <a:tableStyleId>{5C22544A-7EE6-4342-B048-85BDC9FD1C3A}</a:tableStyleId>
              </a:tblPr>
              <a:tblGrid>
                <a:gridCol w="2922058">
                  <a:extLst>
                    <a:ext uri="{9D8B030D-6E8A-4147-A177-3AD203B41FA5}">
                      <a16:colId xmlns:a16="http://schemas.microsoft.com/office/drawing/2014/main" val="20000"/>
                    </a:ext>
                  </a:extLst>
                </a:gridCol>
                <a:gridCol w="2922058">
                  <a:extLst>
                    <a:ext uri="{9D8B030D-6E8A-4147-A177-3AD203B41FA5}">
                      <a16:colId xmlns:a16="http://schemas.microsoft.com/office/drawing/2014/main" val="20001"/>
                    </a:ext>
                  </a:extLst>
                </a:gridCol>
                <a:gridCol w="2922058">
                  <a:extLst>
                    <a:ext uri="{9D8B030D-6E8A-4147-A177-3AD203B41FA5}">
                      <a16:colId xmlns:a16="http://schemas.microsoft.com/office/drawing/2014/main" val="20002"/>
                    </a:ext>
                  </a:extLst>
                </a:gridCol>
              </a:tblGrid>
              <a:tr h="2138363">
                <a:tc>
                  <a:txBody>
                    <a:bodyPr/>
                    <a:lstStyle/>
                    <a:p>
                      <a:endParaRPr lang="en-GB" sz="1800"/>
                    </a:p>
                  </a:txBody>
                  <a:tcPr marL="91438" marR="91438"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a:p>
                  </a:txBody>
                  <a:tcPr marL="91438" marR="91438"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a:p>
                  </a:txBody>
                  <a:tcPr marL="91438" marR="91438"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161925" y="2984500"/>
          <a:ext cx="2922588" cy="2162175"/>
        </p:xfrm>
        <a:graphic>
          <a:graphicData uri="http://schemas.openxmlformats.org/drawingml/2006/table">
            <a:tbl>
              <a:tblPr firstRow="1" bandRow="1">
                <a:tableStyleId>{5C22544A-7EE6-4342-B048-85BDC9FD1C3A}</a:tableStyleId>
              </a:tblPr>
              <a:tblGrid>
                <a:gridCol w="2922588">
                  <a:extLst>
                    <a:ext uri="{9D8B030D-6E8A-4147-A177-3AD203B41FA5}">
                      <a16:colId xmlns:a16="http://schemas.microsoft.com/office/drawing/2014/main" val="20000"/>
                    </a:ext>
                  </a:extLst>
                </a:gridCol>
              </a:tblGrid>
              <a:tr h="2162175">
                <a:tc>
                  <a:txBody>
                    <a:bodyPr/>
                    <a:lstStyle/>
                    <a:p>
                      <a:endParaRPr lang="en-GB" sz="1800"/>
                    </a:p>
                  </a:txBody>
                  <a:tcPr marL="91454" marR="91454"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Rectangle 14"/>
          <p:cNvSpPr/>
          <p:nvPr/>
        </p:nvSpPr>
        <p:spPr>
          <a:xfrm>
            <a:off x="0" y="6469063"/>
            <a:ext cx="9144000" cy="388937"/>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820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249" y="3307557"/>
            <a:ext cx="2789237"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7900" y="877888"/>
            <a:ext cx="2798763"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23" descr="C:\Users\chael\AppData\Local\Microsoft\Windows\Temporary Internet Files\Content.Outlook\SE5DARLP\WP_20140416_002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255" y="906971"/>
            <a:ext cx="2836862"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26" descr="C:\Users\anglu\Desktop\WP_20151104_0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5950" y="849313"/>
            <a:ext cx="277336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151290" y="773389"/>
            <a:ext cx="2857399" cy="1141929"/>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sz="900">
                <a:solidFill>
                  <a:prstClr val="black"/>
                </a:solidFill>
              </a:rPr>
              <a:t>   </a:t>
            </a:r>
            <a:r>
              <a:rPr lang="en-GB" sz="900">
                <a:solidFill>
                  <a:schemeClr val="tx1"/>
                </a:solidFill>
              </a:rPr>
              <a:t>Grass short, cut  approx. every 14 days between March and October, with additional cuts instructed and carried out in high growth period and maintenance cuts over the winter (approx. monthly). Grass does not need to be picked up, strim as required but at least once a month to keep edges tidy, no arisings, back up work done to spec. No litter present, area looks to be a high standard. </a:t>
            </a:r>
            <a:endParaRPr lang="en-GB" sz="1100" b="1"/>
          </a:p>
        </p:txBody>
      </p:sp>
      <p:sp>
        <p:nvSpPr>
          <p:cNvPr id="23" name="Rectangle 22"/>
          <p:cNvSpPr/>
          <p:nvPr/>
        </p:nvSpPr>
        <p:spPr>
          <a:xfrm>
            <a:off x="95750" y="680846"/>
            <a:ext cx="254000" cy="461963"/>
          </a:xfrm>
          <a:prstGeom prst="rect">
            <a:avLst/>
          </a:prstGeom>
          <a:noFill/>
        </p:spPr>
        <p:txBody>
          <a:bodyPr>
            <a:spAutoFit/>
          </a:bodyPr>
          <a:lstStyle/>
          <a:p>
            <a:pPr algn="ctr">
              <a:defRPr/>
            </a:pPr>
            <a:r>
              <a:rPr lang="en-GB" sz="2400" b="1">
                <a:ln w="0"/>
                <a:solidFill>
                  <a:srgbClr val="009900"/>
                </a:solidFill>
                <a:effectLst>
                  <a:outerShdw blurRad="38100" dist="38100" dir="2700000" algn="tl">
                    <a:srgbClr val="000000">
                      <a:alpha val="43137"/>
                    </a:srgbClr>
                  </a:outerShdw>
                </a:effectLst>
              </a:rPr>
              <a:t>A</a:t>
            </a:r>
            <a:endParaRPr lang="en-US" sz="2400" b="1">
              <a:ln w="0"/>
              <a:solidFill>
                <a:srgbClr val="009900"/>
              </a:solidFill>
              <a:effectLst>
                <a:outerShdw blurRad="38100" dist="38100" dir="2700000" algn="tl">
                  <a:srgbClr val="000000">
                    <a:alpha val="43137"/>
                  </a:srgbClr>
                </a:outerShdw>
              </a:effectLst>
            </a:endParaRPr>
          </a:p>
        </p:txBody>
      </p:sp>
      <p:sp>
        <p:nvSpPr>
          <p:cNvPr id="24" name="TextBox 23"/>
          <p:cNvSpPr txBox="1"/>
          <p:nvPr/>
        </p:nvSpPr>
        <p:spPr>
          <a:xfrm>
            <a:off x="3139221" y="798285"/>
            <a:ext cx="2826150" cy="415498"/>
          </a:xfrm>
          <a:prstGeom prst="rect">
            <a:avLst/>
          </a:prstGeom>
          <a:solidFill>
            <a:schemeClr val="bg1"/>
          </a:solidFill>
          <a:ln>
            <a:noFill/>
          </a:ln>
          <a:effectLst/>
        </p:spPr>
        <p:txBody>
          <a:bodyPr wrap="square">
            <a:spAutoFit/>
          </a:bodyPr>
          <a:lstStyle/>
          <a:p>
            <a:pPr algn="r">
              <a:defRPr/>
            </a:pPr>
            <a:r>
              <a:rPr lang="en-GB" sz="1100"/>
              <a:t>     </a:t>
            </a:r>
            <a:r>
              <a:rPr lang="en-GB" sz="1000"/>
              <a:t>Grass at end of 14-day period, arisings visible, minimal litter present </a:t>
            </a:r>
          </a:p>
        </p:txBody>
      </p:sp>
      <p:sp>
        <p:nvSpPr>
          <p:cNvPr id="25" name="Rectangle 24"/>
          <p:cNvSpPr/>
          <p:nvPr/>
        </p:nvSpPr>
        <p:spPr>
          <a:xfrm>
            <a:off x="3063421" y="723343"/>
            <a:ext cx="386644" cy="523220"/>
          </a:xfrm>
          <a:prstGeom prst="rect">
            <a:avLst/>
          </a:prstGeom>
          <a:noFill/>
        </p:spPr>
        <p:txBody>
          <a:bodyPr wrap="none">
            <a:spAutoFit/>
          </a:bodyPr>
          <a:lstStyle/>
          <a:p>
            <a:pPr algn="ctr">
              <a:defRPr/>
            </a:pPr>
            <a:r>
              <a:rPr lang="en-GB" sz="2800" b="1">
                <a:ln w="0"/>
                <a:solidFill>
                  <a:srgbClr val="92D050"/>
                </a:solidFill>
                <a:effectLst>
                  <a:outerShdw blurRad="38100" dist="19050" dir="2700000" algn="tl" rotWithShape="0">
                    <a:schemeClr val="dk1">
                      <a:alpha val="40000"/>
                    </a:schemeClr>
                  </a:outerShdw>
                </a:effectLst>
              </a:rPr>
              <a:t>B</a:t>
            </a:r>
            <a:endParaRPr lang="en-US" sz="2800" b="1">
              <a:ln w="0"/>
              <a:solidFill>
                <a:srgbClr val="92D050"/>
              </a:solidFill>
              <a:effectLst>
                <a:outerShdw blurRad="38100" dist="19050" dir="2700000" algn="tl" rotWithShape="0">
                  <a:schemeClr val="dk1">
                    <a:alpha val="40000"/>
                  </a:schemeClr>
                </a:outerShdw>
              </a:effectLst>
            </a:endParaRPr>
          </a:p>
        </p:txBody>
      </p:sp>
      <p:sp>
        <p:nvSpPr>
          <p:cNvPr id="26" name="TextBox 25"/>
          <p:cNvSpPr txBox="1"/>
          <p:nvPr/>
        </p:nvSpPr>
        <p:spPr>
          <a:xfrm>
            <a:off x="6057900" y="861189"/>
            <a:ext cx="2798763" cy="400110"/>
          </a:xfrm>
          <a:prstGeom prst="rect">
            <a:avLst/>
          </a:prstGeom>
          <a:solidFill>
            <a:schemeClr val="bg1"/>
          </a:solidFill>
          <a:effectLst/>
        </p:spPr>
        <p:txBody>
          <a:bodyPr anchor="ctr">
            <a:spAutoFit/>
          </a:bodyPr>
          <a:lstStyle/>
          <a:p>
            <a:pPr>
              <a:defRPr/>
            </a:pPr>
            <a:r>
              <a:rPr lang="en-GB" sz="1000"/>
              <a:t>                 Grass tidy but back up </a:t>
            </a:r>
          </a:p>
          <a:p>
            <a:pPr>
              <a:defRPr/>
            </a:pPr>
            <a:r>
              <a:rPr lang="en-GB" sz="1000"/>
              <a:t>                  work not to spec. Litter present.</a:t>
            </a:r>
          </a:p>
        </p:txBody>
      </p:sp>
      <p:sp>
        <p:nvSpPr>
          <p:cNvPr id="27" name="Rectangle 26"/>
          <p:cNvSpPr/>
          <p:nvPr/>
        </p:nvSpPr>
        <p:spPr>
          <a:xfrm>
            <a:off x="6093958" y="734883"/>
            <a:ext cx="207963" cy="523220"/>
          </a:xfrm>
          <a:prstGeom prst="rect">
            <a:avLst/>
          </a:prstGeom>
          <a:noFill/>
        </p:spPr>
        <p:txBody>
          <a:bodyPr>
            <a:spAutoFit/>
          </a:bodyPr>
          <a:lstStyle/>
          <a:p>
            <a:pPr algn="ctr">
              <a:defRPr/>
            </a:pPr>
            <a:r>
              <a:rPr lang="en-GB" sz="2800" b="1">
                <a:ln w="0"/>
                <a:solidFill>
                  <a:srgbClr val="FFC000"/>
                </a:solidFill>
                <a:effectLst>
                  <a:outerShdw blurRad="38100" dist="19050" dir="2700000" algn="tl" rotWithShape="0">
                    <a:schemeClr val="dk1">
                      <a:alpha val="40000"/>
                    </a:schemeClr>
                  </a:outerShdw>
                </a:effectLst>
              </a:rPr>
              <a:t>C</a:t>
            </a:r>
            <a:endParaRPr lang="en-US" sz="2800" b="1">
              <a:ln w="0"/>
              <a:solidFill>
                <a:srgbClr val="FFC000"/>
              </a:solidFill>
              <a:effectLst>
                <a:outerShdw blurRad="38100" dist="19050" dir="2700000" algn="tl" rotWithShape="0">
                  <a:schemeClr val="dk1">
                    <a:alpha val="40000"/>
                  </a:schemeClr>
                </a:outerShdw>
              </a:effectLst>
            </a:endParaRPr>
          </a:p>
        </p:txBody>
      </p:sp>
      <p:sp>
        <p:nvSpPr>
          <p:cNvPr id="28" name="TextBox 27"/>
          <p:cNvSpPr txBox="1"/>
          <p:nvPr/>
        </p:nvSpPr>
        <p:spPr>
          <a:xfrm>
            <a:off x="227014" y="3027363"/>
            <a:ext cx="2806472" cy="508000"/>
          </a:xfrm>
          <a:prstGeom prst="rect">
            <a:avLst/>
          </a:prstGeom>
          <a:solidFill>
            <a:schemeClr val="bg1"/>
          </a:solidFill>
          <a:effectLst/>
        </p:spPr>
        <p:txBody>
          <a:bodyPr wrap="square">
            <a:spAutoFit/>
          </a:bodyPr>
          <a:lstStyle/>
          <a:p>
            <a:pPr algn="r">
              <a:defRPr/>
            </a:pPr>
            <a:r>
              <a:rPr lang="en-GB" sz="900"/>
              <a:t>Grass overgrown, no back up works done. </a:t>
            </a:r>
          </a:p>
          <a:p>
            <a:pPr algn="r">
              <a:defRPr/>
            </a:pPr>
            <a:r>
              <a:rPr lang="en-GB" sz="900"/>
              <a:t> Whole area out of spec.</a:t>
            </a:r>
          </a:p>
          <a:p>
            <a:pPr algn="r">
              <a:defRPr/>
            </a:pPr>
            <a:r>
              <a:rPr lang="en-GB" sz="900"/>
              <a:t>       A large amount of litter present</a:t>
            </a:r>
            <a:endParaRPr lang="en-GB" sz="900">
              <a:solidFill>
                <a:srgbClr val="FF0000"/>
              </a:solidFill>
            </a:endParaRPr>
          </a:p>
        </p:txBody>
      </p:sp>
      <p:sp>
        <p:nvSpPr>
          <p:cNvPr id="29" name="Rectangle 28"/>
          <p:cNvSpPr/>
          <p:nvPr/>
        </p:nvSpPr>
        <p:spPr>
          <a:xfrm>
            <a:off x="179388" y="3090863"/>
            <a:ext cx="377825" cy="461962"/>
          </a:xfrm>
          <a:prstGeom prst="rect">
            <a:avLst/>
          </a:prstGeom>
          <a:noFill/>
        </p:spPr>
        <p:txBody>
          <a:bodyPr wrap="none">
            <a:spAutoFit/>
          </a:bodyPr>
          <a:lstStyle/>
          <a:p>
            <a:pPr algn="ctr">
              <a:defRPr/>
            </a:pPr>
            <a:r>
              <a:rPr lang="en-GB" sz="2400" b="1">
                <a:ln w="0"/>
                <a:solidFill>
                  <a:srgbClr val="FF0000"/>
                </a:solidFill>
                <a:effectLst>
                  <a:outerShdw blurRad="38100" dist="19050" dir="2700000" algn="tl" rotWithShape="0">
                    <a:schemeClr val="dk1">
                      <a:alpha val="40000"/>
                    </a:schemeClr>
                  </a:outerShdw>
                </a:effectLst>
              </a:rPr>
              <a:t>D</a:t>
            </a:r>
            <a:endParaRPr lang="en-US" sz="2400" b="1">
              <a:ln w="0"/>
              <a:solidFill>
                <a:srgbClr val="FF0000"/>
              </a:solidFill>
              <a:effectLst>
                <a:outerShdw blurRad="38100" dist="19050" dir="2700000" algn="tl" rotWithShape="0">
                  <a:schemeClr val="dk1">
                    <a:alpha val="40000"/>
                  </a:schemeClr>
                </a:outerShdw>
              </a:effectLst>
            </a:endParaRPr>
          </a:p>
        </p:txBody>
      </p:sp>
      <p:sp>
        <p:nvSpPr>
          <p:cNvPr id="8215" name="Rectangle 29"/>
          <p:cNvSpPr>
            <a:spLocks noChangeArrowheads="1"/>
          </p:cNvSpPr>
          <p:nvPr/>
        </p:nvSpPr>
        <p:spPr bwMode="auto">
          <a:xfrm>
            <a:off x="1927225" y="2630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br>
              <a:rPr lang="en-US" altLang="en-US" sz="1800"/>
            </a:br>
            <a:endParaRPr lang="en-US" altLang="en-US" sz="1800"/>
          </a:p>
        </p:txBody>
      </p:sp>
      <p:sp>
        <p:nvSpPr>
          <p:cNvPr id="8216" name="TextBox 15"/>
          <p:cNvSpPr txBox="1">
            <a:spLocks noChangeArrowheads="1"/>
          </p:cNvSpPr>
          <p:nvPr/>
        </p:nvSpPr>
        <p:spPr bwMode="auto">
          <a:xfrm>
            <a:off x="3436938" y="3076575"/>
            <a:ext cx="5365419" cy="328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1100" b="1" dirty="0"/>
              <a:t>Standard Specification: Grass cutting and strimming should ensure no damage is caused to any play equipment, trees or fencing. </a:t>
            </a:r>
          </a:p>
          <a:p>
            <a:pPr>
              <a:lnSpc>
                <a:spcPct val="100000"/>
              </a:lnSpc>
              <a:spcBef>
                <a:spcPct val="0"/>
              </a:spcBef>
              <a:buFontTx/>
              <a:buNone/>
            </a:pPr>
            <a:endParaRPr lang="en-GB" altLang="en-US" sz="1100" b="1" dirty="0"/>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Times New Roman" panose="02020603050405020304" pitchFamily="18" charset="0"/>
              </a:rPr>
              <a:t>Grass cutting (approx. every 14 days between March and October – totalling 20 cuts).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Times New Roman" panose="02020603050405020304" pitchFamily="18" charset="0"/>
              </a:rPr>
              <a:t>Additional cuts as required during high growth period.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Times New Roman" panose="02020603050405020304" pitchFamily="18" charset="0"/>
              </a:rPr>
              <a:t>Maintenance cuts through the winter (approximately monthly). </a:t>
            </a:r>
          </a:p>
          <a:p>
            <a:pPr lvl="0">
              <a:lnSpc>
                <a:spcPct val="115000"/>
              </a:lnSpc>
              <a:spcAft>
                <a:spcPts val="1000"/>
              </a:spcAft>
              <a:buNone/>
            </a:pPr>
            <a:r>
              <a:rPr lang="en-GB" sz="1100" dirty="0">
                <a:latin typeface="Arial" panose="020B0604020202020204" pitchFamily="34" charset="0"/>
                <a:ea typeface="Calibri" panose="020F0502020204030204" pitchFamily="34" charset="0"/>
                <a:cs typeface="Times New Roman" panose="02020603050405020304" pitchFamily="18" charset="0"/>
              </a:rPr>
              <a:t>Biodiversity Strategy – please note standards may vary where strategy for supporting biodiversity, e.g. longer grass at edges or mown paths</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ct val="0"/>
              </a:spcBef>
              <a:buFontTx/>
              <a:buNone/>
            </a:pPr>
            <a:endParaRPr lang="en-US" altLang="en-US" sz="1100" b="1" dirty="0"/>
          </a:p>
        </p:txBody>
      </p:sp>
      <p:sp>
        <p:nvSpPr>
          <p:cNvPr id="22" name="TextBox 21"/>
          <p:cNvSpPr txBox="1"/>
          <p:nvPr/>
        </p:nvSpPr>
        <p:spPr>
          <a:xfrm>
            <a:off x="0" y="0"/>
            <a:ext cx="4078514" cy="369332"/>
          </a:xfrm>
          <a:prstGeom prst="rect">
            <a:avLst/>
          </a:prstGeom>
          <a:noFill/>
        </p:spPr>
        <p:txBody>
          <a:bodyPr wrap="square" rtlCol="0">
            <a:spAutoFit/>
          </a:bodyPr>
          <a:lstStyle/>
          <a:p>
            <a:r>
              <a:rPr lang="en-GB" b="1">
                <a:solidFill>
                  <a:schemeClr val="bg1"/>
                </a:solidFill>
              </a:rPr>
              <a:t>[OFFICIAL]</a:t>
            </a:r>
          </a:p>
        </p:txBody>
      </p:sp>
      <p:sp>
        <p:nvSpPr>
          <p:cNvPr id="31" name="TextBox 30"/>
          <p:cNvSpPr txBox="1"/>
          <p:nvPr/>
        </p:nvSpPr>
        <p:spPr>
          <a:xfrm>
            <a:off x="0" y="6488668"/>
            <a:ext cx="4078514" cy="369332"/>
          </a:xfrm>
          <a:prstGeom prst="rect">
            <a:avLst/>
          </a:prstGeom>
          <a:noFill/>
        </p:spPr>
        <p:txBody>
          <a:bodyPr wrap="square" rtlCol="0">
            <a:spAutoFit/>
          </a:bodyPr>
          <a:lstStyle/>
          <a:p>
            <a:r>
              <a:rPr lang="en-GB" b="1">
                <a:solidFill>
                  <a:schemeClr val="bg1"/>
                </a:solidFill>
              </a:rPr>
              <a:t>[OFFICIAL]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5098"/>
          </a:schemeClr>
        </a:solidFill>
        <a:effectLst/>
      </p:bgPr>
    </p:bg>
    <p:spTree>
      <p:nvGrpSpPr>
        <p:cNvPr id="1" name=""/>
        <p:cNvGrpSpPr/>
        <p:nvPr/>
      </p:nvGrpSpPr>
      <p:grpSpPr>
        <a:xfrm>
          <a:off x="0" y="0"/>
          <a:ext cx="0" cy="0"/>
          <a:chOff x="0" y="0"/>
          <a:chExt cx="0" cy="0"/>
        </a:xfrm>
      </p:grpSpPr>
      <p:sp>
        <p:nvSpPr>
          <p:cNvPr id="2" name="Rectangle 1"/>
          <p:cNvSpPr/>
          <p:nvPr/>
        </p:nvSpPr>
        <p:spPr>
          <a:xfrm>
            <a:off x="0" y="-19050"/>
            <a:ext cx="9144000" cy="657225"/>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800" b="1"/>
          </a:p>
          <a:p>
            <a:pPr algn="ctr" eaLnBrk="1" fontAlgn="auto" hangingPunct="1">
              <a:spcBef>
                <a:spcPts val="0"/>
              </a:spcBef>
              <a:spcAft>
                <a:spcPts val="0"/>
              </a:spcAft>
              <a:defRPr/>
            </a:pPr>
            <a:r>
              <a:rPr lang="en-GB" sz="2800" b="1"/>
              <a:t>Grounds Maintenance (Hedges &amp; Shrubs)</a:t>
            </a:r>
          </a:p>
          <a:p>
            <a:pPr algn="ctr" eaLnBrk="1" fontAlgn="auto" hangingPunct="1">
              <a:spcBef>
                <a:spcPts val="0"/>
              </a:spcBef>
              <a:spcAft>
                <a:spcPts val="0"/>
              </a:spcAft>
              <a:defRPr/>
            </a:pPr>
            <a:endParaRPr lang="en-GB" sz="2800" b="1"/>
          </a:p>
        </p:txBody>
      </p:sp>
      <p:sp>
        <p:nvSpPr>
          <p:cNvPr id="5" name="Rectangle 4"/>
          <p:cNvSpPr/>
          <p:nvPr/>
        </p:nvSpPr>
        <p:spPr>
          <a:xfrm>
            <a:off x="0" y="9620250"/>
            <a:ext cx="2695575" cy="106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3214261802"/>
              </p:ext>
            </p:extLst>
          </p:nvPr>
        </p:nvGraphicFramePr>
        <p:xfrm>
          <a:off x="3189288" y="3011488"/>
          <a:ext cx="5759450" cy="3215720"/>
        </p:xfrm>
        <a:graphic>
          <a:graphicData uri="http://schemas.openxmlformats.org/drawingml/2006/table">
            <a:tbl>
              <a:tblPr firstRow="1" bandRow="1">
                <a:tableStyleId>{5C22544A-7EE6-4342-B048-85BDC9FD1C3A}</a:tableStyleId>
              </a:tblPr>
              <a:tblGrid>
                <a:gridCol w="5759450">
                  <a:extLst>
                    <a:ext uri="{9D8B030D-6E8A-4147-A177-3AD203B41FA5}">
                      <a16:colId xmlns:a16="http://schemas.microsoft.com/office/drawing/2014/main" val="20000"/>
                    </a:ext>
                  </a:extLst>
                </a:gridCol>
              </a:tblGrid>
              <a:tr h="3188732">
                <a:tc>
                  <a:txBody>
                    <a:bodyPr/>
                    <a:lstStyle/>
                    <a:p>
                      <a:r>
                        <a:rPr lang="en-GB" sz="1100" b="1" dirty="0">
                          <a:solidFill>
                            <a:schemeClr val="tx1"/>
                          </a:solidFill>
                        </a:rPr>
                        <a:t>Standard Specification:</a:t>
                      </a:r>
                    </a:p>
                    <a:p>
                      <a:pPr marL="285750" indent="-285750">
                        <a:buFont typeface="Arial" panose="020B0604020202020204" pitchFamily="34" charset="0"/>
                        <a:buChar char="•"/>
                      </a:pPr>
                      <a:r>
                        <a:rPr lang="en-GB" sz="1100" b="0" dirty="0">
                          <a:solidFill>
                            <a:schemeClr val="tx1"/>
                          </a:solidFill>
                        </a:rPr>
                        <a:t>Hedges close to a footpath</a:t>
                      </a:r>
                      <a:r>
                        <a:rPr lang="en-GB" sz="1100" b="0" baseline="0" dirty="0">
                          <a:solidFill>
                            <a:schemeClr val="tx1"/>
                          </a:solidFill>
                        </a:rPr>
                        <a:t> or road clipped back.</a:t>
                      </a:r>
                      <a:br>
                        <a:rPr lang="en-GB" sz="1100" b="0" baseline="0" dirty="0">
                          <a:solidFill>
                            <a:schemeClr val="tx1"/>
                          </a:solidFill>
                        </a:rPr>
                      </a:br>
                      <a:endParaRPr lang="en-GB" sz="1100" b="0" baseline="0" dirty="0">
                        <a:solidFill>
                          <a:schemeClr val="tx1"/>
                        </a:solidFill>
                      </a:endParaRPr>
                    </a:p>
                    <a:p>
                      <a:pPr marL="285750" indent="-285750">
                        <a:buFont typeface="Arial" panose="020B0604020202020204" pitchFamily="34" charset="0"/>
                        <a:buChar char="•"/>
                      </a:pPr>
                      <a:r>
                        <a:rPr lang="en-GB" sz="1100" b="0" baseline="0" dirty="0">
                          <a:solidFill>
                            <a:schemeClr val="tx1"/>
                          </a:solidFill>
                        </a:rPr>
                        <a:t>Clip lodgings in the top and side removed.</a:t>
                      </a:r>
                      <a:br>
                        <a:rPr lang="en-GB" sz="1100" b="0" baseline="0" dirty="0">
                          <a:solidFill>
                            <a:schemeClr val="tx1"/>
                          </a:solidFill>
                        </a:rPr>
                      </a:br>
                      <a:endParaRPr lang="en-GB" sz="1100" b="0" baseline="0" dirty="0">
                        <a:solidFill>
                          <a:schemeClr val="tx1"/>
                        </a:solidFill>
                      </a:endParaRPr>
                    </a:p>
                    <a:p>
                      <a:pPr marL="285750" indent="-285750">
                        <a:buFont typeface="Arial" panose="020B0604020202020204" pitchFamily="34" charset="0"/>
                        <a:buChar char="•"/>
                      </a:pPr>
                      <a:r>
                        <a:rPr lang="en-GB" sz="1100" b="0" baseline="0" dirty="0">
                          <a:solidFill>
                            <a:schemeClr val="tx1"/>
                          </a:solidFill>
                        </a:rPr>
                        <a:t>Litter and debris removed from hedge base.</a:t>
                      </a:r>
                      <a:br>
                        <a:rPr lang="en-GB" sz="1100" b="0" baseline="0" dirty="0">
                          <a:solidFill>
                            <a:schemeClr val="tx1"/>
                          </a:solidFill>
                        </a:rPr>
                      </a:br>
                      <a:endParaRPr lang="en-GB" sz="1100" b="0" baseline="0" dirty="0">
                        <a:solidFill>
                          <a:schemeClr val="tx1"/>
                        </a:solidFill>
                      </a:endParaRPr>
                    </a:p>
                    <a:p>
                      <a:pPr marL="285750" indent="-285750">
                        <a:buFont typeface="Arial" panose="020B0604020202020204" pitchFamily="34" charset="0"/>
                        <a:buChar char="•"/>
                      </a:pPr>
                      <a:r>
                        <a:rPr lang="en-GB" sz="1100" b="0" baseline="0" dirty="0">
                          <a:solidFill>
                            <a:schemeClr val="tx1"/>
                          </a:solidFill>
                        </a:rPr>
                        <a:t>Cut back to previous year's growth.</a:t>
                      </a:r>
                      <a:br>
                        <a:rPr lang="en-GB" sz="1100" b="0" baseline="0" dirty="0">
                          <a:solidFill>
                            <a:schemeClr val="tx1"/>
                          </a:solidFill>
                        </a:rPr>
                      </a:br>
                      <a:endParaRPr lang="en-GB" sz="1100" b="0" baseline="0" dirty="0">
                        <a:solidFill>
                          <a:schemeClr val="tx1"/>
                        </a:solidFill>
                      </a:endParaRPr>
                    </a:p>
                    <a:p>
                      <a:pPr marL="285750" indent="-285750">
                        <a:buFont typeface="Arial" panose="020B0604020202020204" pitchFamily="34" charset="0"/>
                        <a:buChar char="•"/>
                      </a:pPr>
                      <a:r>
                        <a:rPr lang="en-GB" sz="1100" b="0" baseline="0" dirty="0">
                          <a:solidFill>
                            <a:schemeClr val="tx1"/>
                          </a:solidFill>
                        </a:rPr>
                        <a:t>Grade B picture shows growth hedge after and prior to being cut – both are of contract standard.</a:t>
                      </a:r>
                      <a:endParaRPr lang="en-GB" sz="1100" b="0" baseline="0" dirty="0">
                        <a:solidFill>
                          <a:srgbClr val="FF0000"/>
                        </a:solidFill>
                      </a:endParaRPr>
                    </a:p>
                    <a:p>
                      <a:pPr marL="0" indent="0">
                        <a:buFont typeface="Arial" panose="020B0604020202020204" pitchFamily="34" charset="0"/>
                        <a:buNone/>
                      </a:pPr>
                      <a:endParaRPr lang="en-GB" sz="1100" b="0" baseline="0" dirty="0">
                        <a:solidFill>
                          <a:srgbClr val="FF0000"/>
                        </a:solidFill>
                      </a:endParaRPr>
                    </a:p>
                    <a:p>
                      <a:pPr marL="285750" indent="-285750">
                        <a:buFont typeface="Arial" panose="020B0604020202020204" pitchFamily="34" charset="0"/>
                        <a:buChar char="•"/>
                      </a:pPr>
                      <a:r>
                        <a:rPr lang="en-GB" sz="1200" b="0" kern="1200" dirty="0">
                          <a:solidFill>
                            <a:schemeClr val="tx1"/>
                          </a:solidFill>
                          <a:effectLst/>
                          <a:latin typeface="+mn-lt"/>
                          <a:ea typeface="+mn-ea"/>
                          <a:cs typeface="+mn-cs"/>
                        </a:rPr>
                        <a:t>Hedges and shrubs maintained 4 times per year.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Please note the restrictions between 1st March – 31st August: </a:t>
                      </a:r>
                      <a:r>
                        <a:rPr lang="en-GB" sz="1200" b="1" u="sng" kern="1200" dirty="0">
                          <a:solidFill>
                            <a:schemeClr val="lt1"/>
                          </a:solidFill>
                          <a:effectLst/>
                          <a:latin typeface="+mn-lt"/>
                          <a:ea typeface="+mn-ea"/>
                          <a:cs typeface="+mn-cs"/>
                          <a:hlinkClick r:id="rId2"/>
                        </a:rPr>
                        <a:t>https://www.gov.uk/guidance/countryside-hedgerows-regulation-and-management</a:t>
                      </a:r>
                      <a:endParaRPr lang="en-GB" sz="1200" b="1" kern="1200" dirty="0">
                        <a:solidFill>
                          <a:schemeClr val="lt1"/>
                        </a:solidFill>
                        <a:effectLst/>
                        <a:latin typeface="+mn-lt"/>
                        <a:ea typeface="+mn-ea"/>
                        <a:cs typeface="+mn-cs"/>
                      </a:endParaRPr>
                    </a:p>
                    <a:p>
                      <a:pPr marL="285750" indent="-285750">
                        <a:buFont typeface="Arial" panose="020B0604020202020204" pitchFamily="34" charset="0"/>
                        <a:buChar char="•"/>
                      </a:pPr>
                      <a:endParaRPr lang="en-GB" sz="1100" b="0" baseline="0" dirty="0">
                        <a:solidFill>
                          <a:srgbClr val="FF0000"/>
                        </a:solidFill>
                      </a:endParaRPr>
                    </a:p>
                    <a:p>
                      <a:pPr marL="285750" indent="-285750">
                        <a:buFont typeface="Arial" panose="020B0604020202020204" pitchFamily="34" charset="0"/>
                        <a:buNone/>
                      </a:pPr>
                      <a:endParaRPr lang="en-GB" sz="1400" b="0" dirty="0">
                        <a:solidFill>
                          <a:schemeClr val="tx1"/>
                        </a:solidFill>
                      </a:endParaRPr>
                    </a:p>
                  </a:txBody>
                  <a:tcPr marL="91447" marR="91447" marT="45760" marB="4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38357522"/>
              </p:ext>
            </p:extLst>
          </p:nvPr>
        </p:nvGraphicFramePr>
        <p:xfrm>
          <a:off x="-430725" y="938726"/>
          <a:ext cx="8766174" cy="2138363"/>
        </p:xfrm>
        <a:graphic>
          <a:graphicData uri="http://schemas.openxmlformats.org/drawingml/2006/table">
            <a:tbl>
              <a:tblPr firstRow="1" bandRow="1">
                <a:tableStyleId>{5C22544A-7EE6-4342-B048-85BDC9FD1C3A}</a:tableStyleId>
              </a:tblPr>
              <a:tblGrid>
                <a:gridCol w="2922058">
                  <a:extLst>
                    <a:ext uri="{9D8B030D-6E8A-4147-A177-3AD203B41FA5}">
                      <a16:colId xmlns:a16="http://schemas.microsoft.com/office/drawing/2014/main" val="20000"/>
                    </a:ext>
                  </a:extLst>
                </a:gridCol>
                <a:gridCol w="2922058">
                  <a:extLst>
                    <a:ext uri="{9D8B030D-6E8A-4147-A177-3AD203B41FA5}">
                      <a16:colId xmlns:a16="http://schemas.microsoft.com/office/drawing/2014/main" val="20001"/>
                    </a:ext>
                  </a:extLst>
                </a:gridCol>
                <a:gridCol w="2922058">
                  <a:extLst>
                    <a:ext uri="{9D8B030D-6E8A-4147-A177-3AD203B41FA5}">
                      <a16:colId xmlns:a16="http://schemas.microsoft.com/office/drawing/2014/main" val="20002"/>
                    </a:ext>
                  </a:extLst>
                </a:gridCol>
              </a:tblGrid>
              <a:tr h="2138363">
                <a:tc>
                  <a:txBody>
                    <a:bodyPr/>
                    <a:lstStyle/>
                    <a:p>
                      <a:endParaRPr lang="en-GB" sz="1800"/>
                    </a:p>
                  </a:txBody>
                  <a:tcPr marL="91438" marR="91438"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marL="91438" marR="91438"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p>
                  </a:txBody>
                  <a:tcPr marL="91438" marR="91438"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161925" y="2984500"/>
          <a:ext cx="2922588" cy="2162175"/>
        </p:xfrm>
        <a:graphic>
          <a:graphicData uri="http://schemas.openxmlformats.org/drawingml/2006/table">
            <a:tbl>
              <a:tblPr firstRow="1" bandRow="1">
                <a:tableStyleId>{5C22544A-7EE6-4342-B048-85BDC9FD1C3A}</a:tableStyleId>
              </a:tblPr>
              <a:tblGrid>
                <a:gridCol w="2922588">
                  <a:extLst>
                    <a:ext uri="{9D8B030D-6E8A-4147-A177-3AD203B41FA5}">
                      <a16:colId xmlns:a16="http://schemas.microsoft.com/office/drawing/2014/main" val="20000"/>
                    </a:ext>
                  </a:extLst>
                </a:gridCol>
              </a:tblGrid>
              <a:tr h="2162175">
                <a:tc>
                  <a:txBody>
                    <a:bodyPr/>
                    <a:lstStyle/>
                    <a:p>
                      <a:endParaRPr lang="en-GB" sz="1800"/>
                    </a:p>
                  </a:txBody>
                  <a:tcPr marL="91454" marR="91454"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Rectangle 14"/>
          <p:cNvSpPr/>
          <p:nvPr/>
        </p:nvSpPr>
        <p:spPr>
          <a:xfrm>
            <a:off x="0" y="6469063"/>
            <a:ext cx="9144000" cy="388937"/>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229"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138" y="862013"/>
            <a:ext cx="27940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250" y="3033713"/>
            <a:ext cx="2820988"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9500" y="866775"/>
            <a:ext cx="27114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3211513" y="866775"/>
            <a:ext cx="2794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79388" y="831850"/>
            <a:ext cx="2868612" cy="457200"/>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altLang="en-US" sz="1200">
                <a:solidFill>
                  <a:schemeClr val="tx1"/>
                </a:solidFill>
              </a:rPr>
              <a:t>Hedge sides and top cut. Manicured appearance due to more cuts</a:t>
            </a:r>
          </a:p>
        </p:txBody>
      </p:sp>
      <p:sp>
        <p:nvSpPr>
          <p:cNvPr id="18" name="Rectangle 17"/>
          <p:cNvSpPr/>
          <p:nvPr/>
        </p:nvSpPr>
        <p:spPr>
          <a:xfrm>
            <a:off x="144463" y="655638"/>
            <a:ext cx="534987" cy="784225"/>
          </a:xfrm>
          <a:prstGeom prst="rect">
            <a:avLst/>
          </a:prstGeom>
          <a:noFill/>
        </p:spPr>
        <p:txBody>
          <a:bodyPr wrap="none">
            <a:spAutoFit/>
          </a:bodyPr>
          <a:lstStyle/>
          <a:p>
            <a:pPr algn="ctr">
              <a:defRPr/>
            </a:pPr>
            <a:r>
              <a:rPr lang="en-GB" sz="4500" b="1">
                <a:ln w="0"/>
                <a:solidFill>
                  <a:srgbClr val="00B050"/>
                </a:solidFill>
                <a:effectLst>
                  <a:outerShdw blurRad="38100" dist="19050" dir="2700000" algn="tl" rotWithShape="0">
                    <a:schemeClr val="dk1">
                      <a:alpha val="40000"/>
                    </a:schemeClr>
                  </a:outerShdw>
                </a:effectLst>
              </a:rPr>
              <a:t>A</a:t>
            </a:r>
            <a:endParaRPr lang="en-US" sz="4500" b="1">
              <a:ln w="0"/>
              <a:solidFill>
                <a:srgbClr val="00B050"/>
              </a:solidFill>
              <a:effectLst>
                <a:outerShdw blurRad="38100" dist="19050" dir="2700000" algn="tl" rotWithShape="0">
                  <a:schemeClr val="dk1">
                    <a:alpha val="40000"/>
                  </a:schemeClr>
                </a:outerShdw>
              </a:effectLst>
            </a:endParaRPr>
          </a:p>
        </p:txBody>
      </p:sp>
      <p:sp>
        <p:nvSpPr>
          <p:cNvPr id="19" name="TextBox 18"/>
          <p:cNvSpPr txBox="1"/>
          <p:nvPr/>
        </p:nvSpPr>
        <p:spPr>
          <a:xfrm>
            <a:off x="3205163" y="831850"/>
            <a:ext cx="2854325" cy="430887"/>
          </a:xfrm>
          <a:prstGeom prst="rect">
            <a:avLst/>
          </a:prstGeom>
          <a:solidFill>
            <a:schemeClr val="bg1"/>
          </a:solidFill>
          <a:effectLst/>
        </p:spPr>
        <p:txBody>
          <a:bodyPr>
            <a:spAutoFit/>
          </a:bodyPr>
          <a:lstStyle/>
          <a:p>
            <a:pPr algn="r">
              <a:defRPr/>
            </a:pPr>
            <a:r>
              <a:rPr lang="en-GB" altLang="en-US" sz="1100"/>
              <a:t>             Hedge still in spec, shows one year growth.</a:t>
            </a:r>
            <a:endParaRPr lang="en-GB" sz="1100">
              <a:highlight>
                <a:srgbClr val="FFFF00"/>
              </a:highlight>
            </a:endParaRPr>
          </a:p>
        </p:txBody>
      </p:sp>
      <p:sp>
        <p:nvSpPr>
          <p:cNvPr id="21" name="Rectangle 20"/>
          <p:cNvSpPr/>
          <p:nvPr/>
        </p:nvSpPr>
        <p:spPr>
          <a:xfrm>
            <a:off x="3090863" y="655638"/>
            <a:ext cx="508000" cy="784225"/>
          </a:xfrm>
          <a:prstGeom prst="rect">
            <a:avLst/>
          </a:prstGeom>
          <a:noFill/>
        </p:spPr>
        <p:txBody>
          <a:bodyPr wrap="none">
            <a:spAutoFit/>
          </a:bodyPr>
          <a:lstStyle/>
          <a:p>
            <a:pPr algn="ctr">
              <a:defRPr/>
            </a:pPr>
            <a:r>
              <a:rPr lang="en-GB" sz="4500" b="1">
                <a:ln w="0"/>
                <a:solidFill>
                  <a:srgbClr val="92D050"/>
                </a:solidFill>
                <a:effectLst>
                  <a:outerShdw blurRad="38100" dist="19050" dir="2700000" algn="tl" rotWithShape="0">
                    <a:schemeClr val="dk1">
                      <a:alpha val="40000"/>
                    </a:schemeClr>
                  </a:outerShdw>
                </a:effectLst>
              </a:rPr>
              <a:t>B</a:t>
            </a:r>
            <a:endParaRPr lang="en-US" sz="4500" b="1">
              <a:ln w="0"/>
              <a:solidFill>
                <a:srgbClr val="92D050"/>
              </a:solidFill>
              <a:effectLst>
                <a:outerShdw blurRad="38100" dist="19050" dir="2700000" algn="tl" rotWithShape="0">
                  <a:schemeClr val="dk1">
                    <a:alpha val="40000"/>
                  </a:schemeClr>
                </a:outerShdw>
              </a:effectLst>
            </a:endParaRPr>
          </a:p>
        </p:txBody>
      </p:sp>
      <p:sp>
        <p:nvSpPr>
          <p:cNvPr id="22" name="TextBox 21"/>
          <p:cNvSpPr txBox="1"/>
          <p:nvPr/>
        </p:nvSpPr>
        <p:spPr>
          <a:xfrm>
            <a:off x="6138863" y="831850"/>
            <a:ext cx="2733675" cy="430213"/>
          </a:xfrm>
          <a:prstGeom prst="rect">
            <a:avLst/>
          </a:prstGeom>
          <a:solidFill>
            <a:schemeClr val="bg1"/>
          </a:solidFill>
          <a:effectLst/>
        </p:spPr>
        <p:txBody>
          <a:bodyPr>
            <a:spAutoFit/>
          </a:bodyPr>
          <a:lstStyle/>
          <a:p>
            <a:pPr algn="r">
              <a:defRPr/>
            </a:pPr>
            <a:r>
              <a:rPr lang="en-GB" altLang="en-US" sz="1100"/>
              <a:t>                 Hedge requiring work as overgrowing access/ pavement</a:t>
            </a:r>
            <a:endParaRPr lang="en-GB" sz="1100"/>
          </a:p>
        </p:txBody>
      </p:sp>
      <p:sp>
        <p:nvSpPr>
          <p:cNvPr id="23" name="Rectangle 22"/>
          <p:cNvSpPr/>
          <p:nvPr/>
        </p:nvSpPr>
        <p:spPr>
          <a:xfrm>
            <a:off x="6069013" y="635000"/>
            <a:ext cx="490537" cy="784225"/>
          </a:xfrm>
          <a:prstGeom prst="rect">
            <a:avLst/>
          </a:prstGeom>
          <a:noFill/>
        </p:spPr>
        <p:txBody>
          <a:bodyPr wrap="none">
            <a:spAutoFit/>
          </a:bodyPr>
          <a:lstStyle/>
          <a:p>
            <a:pPr algn="ctr">
              <a:defRPr/>
            </a:pPr>
            <a:r>
              <a:rPr lang="en-GB" sz="4500" b="1">
                <a:ln w="0"/>
                <a:solidFill>
                  <a:srgbClr val="FFC000"/>
                </a:solidFill>
                <a:effectLst>
                  <a:outerShdw blurRad="38100" dist="19050" dir="2700000" algn="tl" rotWithShape="0">
                    <a:schemeClr val="dk1">
                      <a:alpha val="40000"/>
                    </a:schemeClr>
                  </a:outerShdw>
                </a:effectLst>
              </a:rPr>
              <a:t>C</a:t>
            </a:r>
            <a:endParaRPr lang="en-US" sz="4500" b="1">
              <a:ln w="0"/>
              <a:solidFill>
                <a:srgbClr val="FFC000"/>
              </a:solidFill>
              <a:effectLst>
                <a:outerShdw blurRad="38100" dist="19050" dir="2700000" algn="tl" rotWithShape="0">
                  <a:schemeClr val="dk1">
                    <a:alpha val="40000"/>
                  </a:schemeClr>
                </a:outerShdw>
              </a:effectLst>
            </a:endParaRPr>
          </a:p>
        </p:txBody>
      </p:sp>
      <p:sp>
        <p:nvSpPr>
          <p:cNvPr id="24" name="TextBox 23"/>
          <p:cNvSpPr txBox="1"/>
          <p:nvPr/>
        </p:nvSpPr>
        <p:spPr>
          <a:xfrm>
            <a:off x="192088" y="2997200"/>
            <a:ext cx="2849562" cy="430213"/>
          </a:xfrm>
          <a:prstGeom prst="rect">
            <a:avLst/>
          </a:prstGeom>
          <a:solidFill>
            <a:schemeClr val="bg1"/>
          </a:solidFill>
          <a:effectLst/>
        </p:spPr>
        <p:txBody>
          <a:bodyPr>
            <a:spAutoFit/>
          </a:bodyPr>
          <a:lstStyle/>
          <a:p>
            <a:pPr algn="r">
              <a:defRPr/>
            </a:pPr>
            <a:r>
              <a:rPr lang="en-GB" altLang="en-US" sz="1100">
                <a:solidFill>
                  <a:srgbClr val="FF0000"/>
                </a:solidFill>
              </a:rPr>
              <a:t>            </a:t>
            </a:r>
            <a:r>
              <a:rPr lang="en-GB" altLang="en-US" sz="1100"/>
              <a:t>Hedge out of spec, overgrowing footpath and more than a years growth</a:t>
            </a:r>
            <a:endParaRPr lang="en-US" altLang="en-US" sz="1100" b="1"/>
          </a:p>
        </p:txBody>
      </p:sp>
      <p:sp>
        <p:nvSpPr>
          <p:cNvPr id="25" name="Rectangle 24"/>
          <p:cNvSpPr/>
          <p:nvPr/>
        </p:nvSpPr>
        <p:spPr>
          <a:xfrm>
            <a:off x="192088" y="2820988"/>
            <a:ext cx="549275" cy="784225"/>
          </a:xfrm>
          <a:prstGeom prst="rect">
            <a:avLst/>
          </a:prstGeom>
          <a:noFill/>
        </p:spPr>
        <p:txBody>
          <a:bodyPr wrap="none">
            <a:spAutoFit/>
          </a:bodyPr>
          <a:lstStyle/>
          <a:p>
            <a:pPr algn="ctr">
              <a:defRPr/>
            </a:pPr>
            <a:r>
              <a:rPr lang="en-GB" sz="4500" b="1">
                <a:ln w="0"/>
                <a:solidFill>
                  <a:srgbClr val="FF0000"/>
                </a:solidFill>
                <a:effectLst>
                  <a:outerShdw blurRad="38100" dist="19050" dir="2700000" algn="tl" rotWithShape="0">
                    <a:schemeClr val="dk1">
                      <a:alpha val="40000"/>
                    </a:schemeClr>
                  </a:outerShdw>
                </a:effectLst>
              </a:rPr>
              <a:t>D</a:t>
            </a:r>
            <a:endParaRPr lang="en-US" sz="4500" b="1">
              <a:ln w="0"/>
              <a:solidFill>
                <a:srgbClr val="FF0000"/>
              </a:solidFill>
              <a:effectLst>
                <a:outerShdw blurRad="38100" dist="19050" dir="2700000" algn="tl" rotWithShape="0">
                  <a:schemeClr val="dk1">
                    <a:alpha val="40000"/>
                  </a:schemeClr>
                </a:outerShdw>
              </a:effectLst>
            </a:endParaRPr>
          </a:p>
        </p:txBody>
      </p:sp>
      <p:sp>
        <p:nvSpPr>
          <p:cNvPr id="20" name="TextBox 19"/>
          <p:cNvSpPr txBox="1"/>
          <p:nvPr/>
        </p:nvSpPr>
        <p:spPr>
          <a:xfrm>
            <a:off x="0" y="0"/>
            <a:ext cx="4078514" cy="369332"/>
          </a:xfrm>
          <a:prstGeom prst="rect">
            <a:avLst/>
          </a:prstGeom>
          <a:noFill/>
        </p:spPr>
        <p:txBody>
          <a:bodyPr wrap="square" rtlCol="0">
            <a:spAutoFit/>
          </a:bodyPr>
          <a:lstStyle/>
          <a:p>
            <a:r>
              <a:rPr lang="en-GB" b="1">
                <a:solidFill>
                  <a:schemeClr val="bg1"/>
                </a:solidFill>
              </a:rPr>
              <a:t>[OFFICIAL]</a:t>
            </a:r>
          </a:p>
        </p:txBody>
      </p:sp>
      <p:sp>
        <p:nvSpPr>
          <p:cNvPr id="26" name="TextBox 25"/>
          <p:cNvSpPr txBox="1"/>
          <p:nvPr/>
        </p:nvSpPr>
        <p:spPr>
          <a:xfrm>
            <a:off x="0" y="6488668"/>
            <a:ext cx="4078514" cy="369332"/>
          </a:xfrm>
          <a:prstGeom prst="rect">
            <a:avLst/>
          </a:prstGeom>
          <a:noFill/>
        </p:spPr>
        <p:txBody>
          <a:bodyPr wrap="square" rtlCol="0">
            <a:spAutoFit/>
          </a:bodyPr>
          <a:lstStyle/>
          <a:p>
            <a:r>
              <a:rPr lang="en-GB" b="1">
                <a:solidFill>
                  <a:schemeClr val="bg1"/>
                </a:solidFill>
              </a:rPr>
              <a:t>[OFFICIAL]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5098"/>
          </a:schemeClr>
        </a:solidFill>
        <a:effectLst/>
      </p:bgPr>
    </p:bg>
    <p:spTree>
      <p:nvGrpSpPr>
        <p:cNvPr id="1" name=""/>
        <p:cNvGrpSpPr/>
        <p:nvPr/>
      </p:nvGrpSpPr>
      <p:grpSpPr>
        <a:xfrm>
          <a:off x="0" y="0"/>
          <a:ext cx="0" cy="0"/>
          <a:chOff x="0" y="0"/>
          <a:chExt cx="0" cy="0"/>
        </a:xfrm>
      </p:grpSpPr>
      <p:sp>
        <p:nvSpPr>
          <p:cNvPr id="2" name="Rectangle 1"/>
          <p:cNvSpPr/>
          <p:nvPr/>
        </p:nvSpPr>
        <p:spPr>
          <a:xfrm>
            <a:off x="0" y="-19050"/>
            <a:ext cx="9144000" cy="657225"/>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800" b="1"/>
          </a:p>
          <a:p>
            <a:pPr algn="ctr" eaLnBrk="1" fontAlgn="auto" hangingPunct="1">
              <a:spcBef>
                <a:spcPts val="0"/>
              </a:spcBef>
              <a:spcAft>
                <a:spcPts val="0"/>
              </a:spcAft>
              <a:defRPr/>
            </a:pPr>
            <a:r>
              <a:rPr lang="en-GB" sz="2800" b="1"/>
              <a:t>Grounds Maintenance (Amenity Planting)</a:t>
            </a:r>
          </a:p>
          <a:p>
            <a:pPr algn="ctr" eaLnBrk="1" fontAlgn="auto" hangingPunct="1">
              <a:spcBef>
                <a:spcPts val="0"/>
              </a:spcBef>
              <a:spcAft>
                <a:spcPts val="0"/>
              </a:spcAft>
              <a:defRPr/>
            </a:pPr>
            <a:endParaRPr lang="en-GB" sz="2800" b="1"/>
          </a:p>
        </p:txBody>
      </p:sp>
      <p:sp>
        <p:nvSpPr>
          <p:cNvPr id="5" name="Rectangle 4"/>
          <p:cNvSpPr/>
          <p:nvPr/>
        </p:nvSpPr>
        <p:spPr>
          <a:xfrm>
            <a:off x="0" y="9620250"/>
            <a:ext cx="2695575" cy="106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1165347221"/>
              </p:ext>
            </p:extLst>
          </p:nvPr>
        </p:nvGraphicFramePr>
        <p:xfrm>
          <a:off x="3152775" y="3163888"/>
          <a:ext cx="5759450" cy="3139478"/>
        </p:xfrm>
        <a:graphic>
          <a:graphicData uri="http://schemas.openxmlformats.org/drawingml/2006/table">
            <a:tbl>
              <a:tblPr firstRow="1" bandRow="1">
                <a:tableStyleId>{5C22544A-7EE6-4342-B048-85BDC9FD1C3A}</a:tableStyleId>
              </a:tblPr>
              <a:tblGrid>
                <a:gridCol w="5759450">
                  <a:extLst>
                    <a:ext uri="{9D8B030D-6E8A-4147-A177-3AD203B41FA5}">
                      <a16:colId xmlns:a16="http://schemas.microsoft.com/office/drawing/2014/main" val="20000"/>
                    </a:ext>
                  </a:extLst>
                </a:gridCol>
              </a:tblGrid>
              <a:tr h="2684462">
                <a:tc>
                  <a:txBody>
                    <a:bodyPr/>
                    <a:lstStyle/>
                    <a:p>
                      <a:r>
                        <a:rPr lang="en-GB" sz="1200" b="1" dirty="0">
                          <a:solidFill>
                            <a:schemeClr val="tx1"/>
                          </a:solidFill>
                        </a:rPr>
                        <a:t>Standard Specification:</a:t>
                      </a:r>
                    </a:p>
                    <a:p>
                      <a:endParaRPr lang="en-GB" sz="1200" b="1" dirty="0">
                        <a:solidFill>
                          <a:schemeClr val="tx1"/>
                        </a:solidFill>
                      </a:endParaRPr>
                    </a:p>
                    <a:p>
                      <a:pPr marL="285750" indent="-285750">
                        <a:buFont typeface="Arial" panose="020B0604020202020204" pitchFamily="34" charset="0"/>
                        <a:buChar char="•"/>
                      </a:pPr>
                      <a:r>
                        <a:rPr lang="en-GB" sz="1200" b="0" dirty="0">
                          <a:solidFill>
                            <a:schemeClr val="tx1"/>
                          </a:solidFill>
                        </a:rPr>
                        <a:t>Shrubs and flower beds</a:t>
                      </a:r>
                      <a:r>
                        <a:rPr lang="en-GB" sz="1200" b="0" baseline="0" dirty="0">
                          <a:solidFill>
                            <a:schemeClr val="tx1"/>
                          </a:solidFill>
                        </a:rPr>
                        <a:t> free of litter, weeds, leaves and other extraneous material.</a:t>
                      </a:r>
                      <a:br>
                        <a:rPr lang="en-GB" sz="1200" b="0" baseline="0" dirty="0">
                          <a:solidFill>
                            <a:schemeClr val="tx1"/>
                          </a:solidFill>
                        </a:rPr>
                      </a:br>
                      <a:endParaRPr lang="en-GB" sz="1200" b="0" baseline="0" dirty="0">
                        <a:solidFill>
                          <a:schemeClr val="tx1"/>
                        </a:solidFill>
                      </a:endParaRPr>
                    </a:p>
                    <a:p>
                      <a:pPr marL="285750" indent="-285750">
                        <a:buFont typeface="Arial" panose="020B0604020202020204" pitchFamily="34" charset="0"/>
                        <a:buChar char="•"/>
                      </a:pPr>
                      <a:r>
                        <a:rPr lang="en-GB" sz="1200" b="0" baseline="0" dirty="0">
                          <a:solidFill>
                            <a:schemeClr val="tx1"/>
                          </a:solidFill>
                        </a:rPr>
                        <a:t>Planned pruning to ensure shape is being maintained.</a:t>
                      </a:r>
                      <a:br>
                        <a:rPr lang="en-GB" sz="1200" b="0" baseline="0" dirty="0">
                          <a:solidFill>
                            <a:schemeClr val="tx1"/>
                          </a:solidFill>
                        </a:rPr>
                      </a:br>
                      <a:endParaRPr lang="en-GB" sz="1200" b="0" baseline="0" dirty="0">
                        <a:solidFill>
                          <a:schemeClr val="tx1"/>
                        </a:solidFill>
                      </a:endParaRPr>
                    </a:p>
                    <a:p>
                      <a:pPr marL="285750" indent="-285750">
                        <a:buFont typeface="Arial" panose="020B0604020202020204" pitchFamily="34" charset="0"/>
                        <a:buChar char="•"/>
                      </a:pPr>
                      <a:r>
                        <a:rPr lang="en-GB" sz="1200" b="0" baseline="0" dirty="0">
                          <a:solidFill>
                            <a:schemeClr val="tx1"/>
                          </a:solidFill>
                        </a:rPr>
                        <a:t>Plants cut back from footpaths, roads and windows.</a:t>
                      </a:r>
                    </a:p>
                    <a:p>
                      <a:pPr marL="285750" indent="-285750">
                        <a:buFont typeface="Arial" panose="020B0604020202020204" pitchFamily="34" charset="0"/>
                        <a:buChar char="•"/>
                      </a:pPr>
                      <a:endParaRPr lang="en-GB" sz="1200" b="0" baseline="0" dirty="0">
                        <a:solidFill>
                          <a:schemeClr val="tx1"/>
                        </a:solidFill>
                      </a:endParaRPr>
                    </a:p>
                    <a:p>
                      <a:r>
                        <a:rPr lang="en-GB" sz="1200" b="1" u="sng" kern="1200" dirty="0">
                          <a:solidFill>
                            <a:schemeClr val="tx1"/>
                          </a:solidFill>
                          <a:effectLst/>
                          <a:latin typeface="+mn-lt"/>
                          <a:ea typeface="+mn-ea"/>
                          <a:cs typeface="+mn-cs"/>
                        </a:rPr>
                        <a:t>Leaf removal</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Sweeping and removal of leaves as required to prevent blockage of drain etc</a:t>
                      </a:r>
                    </a:p>
                    <a:p>
                      <a:pPr lvl="0"/>
                      <a:r>
                        <a:rPr lang="en-GB" sz="1200" b="0" kern="1200" dirty="0">
                          <a:solidFill>
                            <a:schemeClr val="tx1"/>
                          </a:solidFill>
                          <a:effectLst/>
                          <a:latin typeface="+mn-lt"/>
                          <a:ea typeface="+mn-ea"/>
                          <a:cs typeface="+mn-cs"/>
                        </a:rPr>
                        <a:t>Additional leaf removal may be required prior to </a:t>
                      </a:r>
                      <a:r>
                        <a:rPr lang="en-GB" sz="1200" b="0" u="sng" kern="1200" dirty="0">
                          <a:solidFill>
                            <a:schemeClr val="tx1"/>
                          </a:solidFill>
                          <a:effectLst/>
                          <a:latin typeface="+mn-lt"/>
                          <a:ea typeface="+mn-ea"/>
                          <a:cs typeface="+mn-cs"/>
                        </a:rPr>
                        <a:t>any occasional event</a:t>
                      </a:r>
                      <a:endParaRPr lang="en-GB" sz="1200" b="0" kern="1200" dirty="0">
                        <a:solidFill>
                          <a:schemeClr val="tx1"/>
                        </a:solidFill>
                        <a:effectLst/>
                        <a:latin typeface="+mn-lt"/>
                        <a:ea typeface="+mn-ea"/>
                        <a:cs typeface="+mn-cs"/>
                      </a:endParaRPr>
                    </a:p>
                    <a:p>
                      <a:pPr marL="0" indent="0">
                        <a:buFont typeface="Arial" panose="020B0604020202020204" pitchFamily="34" charset="0"/>
                        <a:buNone/>
                      </a:pPr>
                      <a:endParaRPr lang="en-GB" sz="1200" b="0" baseline="0" dirty="0">
                        <a:solidFill>
                          <a:schemeClr val="tx1"/>
                        </a:solidFill>
                      </a:endParaRPr>
                    </a:p>
                    <a:p>
                      <a:pPr marL="285750" indent="-285750">
                        <a:buFont typeface="Arial" panose="020B0604020202020204" pitchFamily="34" charset="0"/>
                        <a:buChar char="•"/>
                      </a:pPr>
                      <a:endParaRPr lang="en-GB" sz="1400" b="1" baseline="0" dirty="0">
                        <a:solidFill>
                          <a:schemeClr val="tx1"/>
                        </a:solidFill>
                      </a:endParaRPr>
                    </a:p>
                    <a:p>
                      <a:pPr marL="285750" indent="-285750">
                        <a:buFont typeface="Arial" panose="020B0604020202020204" pitchFamily="34" charset="0"/>
                        <a:buChar char="•"/>
                      </a:pPr>
                      <a:endParaRPr lang="en-GB" sz="1400" b="1" baseline="0" dirty="0">
                        <a:solidFill>
                          <a:schemeClr val="tx1"/>
                        </a:solidFill>
                      </a:endParaRPr>
                    </a:p>
                    <a:p>
                      <a:pPr marL="0" indent="0">
                        <a:buFont typeface="Arial" panose="020B0604020202020204" pitchFamily="34" charset="0"/>
                        <a:buNone/>
                      </a:pPr>
                      <a:endParaRPr lang="en-GB" sz="1400" b="1" baseline="0" dirty="0">
                        <a:solidFill>
                          <a:schemeClr val="tx1"/>
                        </a:solidFill>
                      </a:endParaRPr>
                    </a:p>
                    <a:p>
                      <a:pPr marL="285750" indent="-285750">
                        <a:buFont typeface="Arial" panose="020B0604020202020204" pitchFamily="34" charset="0"/>
                        <a:buChar char="•"/>
                      </a:pPr>
                      <a:endParaRPr lang="en-GB" sz="1400" b="1" baseline="0" dirty="0">
                        <a:solidFill>
                          <a:schemeClr val="tx1"/>
                        </a:solidFill>
                      </a:endParaRPr>
                    </a:p>
                  </a:txBody>
                  <a:tcPr marL="91447" marR="91447" marT="45739" marB="457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nvGraphicFramePr>
        <p:xfrm>
          <a:off x="146050" y="809625"/>
          <a:ext cx="8766174" cy="2138363"/>
        </p:xfrm>
        <a:graphic>
          <a:graphicData uri="http://schemas.openxmlformats.org/drawingml/2006/table">
            <a:tbl>
              <a:tblPr firstRow="1" bandRow="1">
                <a:tableStyleId>{5C22544A-7EE6-4342-B048-85BDC9FD1C3A}</a:tableStyleId>
              </a:tblPr>
              <a:tblGrid>
                <a:gridCol w="2922058">
                  <a:extLst>
                    <a:ext uri="{9D8B030D-6E8A-4147-A177-3AD203B41FA5}">
                      <a16:colId xmlns:a16="http://schemas.microsoft.com/office/drawing/2014/main" val="20000"/>
                    </a:ext>
                  </a:extLst>
                </a:gridCol>
                <a:gridCol w="2922058">
                  <a:extLst>
                    <a:ext uri="{9D8B030D-6E8A-4147-A177-3AD203B41FA5}">
                      <a16:colId xmlns:a16="http://schemas.microsoft.com/office/drawing/2014/main" val="20001"/>
                    </a:ext>
                  </a:extLst>
                </a:gridCol>
                <a:gridCol w="2922058">
                  <a:extLst>
                    <a:ext uri="{9D8B030D-6E8A-4147-A177-3AD203B41FA5}">
                      <a16:colId xmlns:a16="http://schemas.microsoft.com/office/drawing/2014/main" val="20002"/>
                    </a:ext>
                  </a:extLst>
                </a:gridCol>
              </a:tblGrid>
              <a:tr h="2138363">
                <a:tc>
                  <a:txBody>
                    <a:bodyPr/>
                    <a:lstStyle/>
                    <a:p>
                      <a:endParaRPr lang="en-GB" sz="1800"/>
                    </a:p>
                  </a:txBody>
                  <a:tcPr marL="91438" marR="91438"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a:p>
                  </a:txBody>
                  <a:tcPr marL="91438" marR="91438"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a:p>
                  </a:txBody>
                  <a:tcPr marL="91438" marR="91438"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161925" y="2984500"/>
          <a:ext cx="2922588" cy="2162175"/>
        </p:xfrm>
        <a:graphic>
          <a:graphicData uri="http://schemas.openxmlformats.org/drawingml/2006/table">
            <a:tbl>
              <a:tblPr firstRow="1" bandRow="1">
                <a:tableStyleId>{5C22544A-7EE6-4342-B048-85BDC9FD1C3A}</a:tableStyleId>
              </a:tblPr>
              <a:tblGrid>
                <a:gridCol w="2922588">
                  <a:extLst>
                    <a:ext uri="{9D8B030D-6E8A-4147-A177-3AD203B41FA5}">
                      <a16:colId xmlns:a16="http://schemas.microsoft.com/office/drawing/2014/main" val="20000"/>
                    </a:ext>
                  </a:extLst>
                </a:gridCol>
              </a:tblGrid>
              <a:tr h="2162175">
                <a:tc>
                  <a:txBody>
                    <a:bodyPr/>
                    <a:lstStyle/>
                    <a:p>
                      <a:endParaRPr lang="en-GB" sz="1800"/>
                    </a:p>
                  </a:txBody>
                  <a:tcPr marL="91454" marR="91454"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0252"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2350" y="838200"/>
            <a:ext cx="28067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263" y="828675"/>
            <a:ext cx="2835275"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0" y="6469063"/>
            <a:ext cx="9144000" cy="388937"/>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55" name="Picture 21" descr="C:\Users\anglu\Desktop\WP_20151104_0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4525" y="828675"/>
            <a:ext cx="277495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23" descr="C:\Users\anglu\AppData\Local\Microsoft\Windows\Temporary Internet Files\Content.Outlook\UBVMFNKR\WP_20150507_0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263" y="3163888"/>
            <a:ext cx="28352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195262" y="803275"/>
            <a:ext cx="2852737" cy="48577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altLang="en-US" sz="1200">
                <a:solidFill>
                  <a:schemeClr val="tx1"/>
                </a:solidFill>
              </a:rPr>
              <a:t>         Weed free, no litter and shrubs pruned. Area very tidy</a:t>
            </a:r>
          </a:p>
        </p:txBody>
      </p:sp>
      <p:sp>
        <p:nvSpPr>
          <p:cNvPr id="20" name="Rectangle 19"/>
          <p:cNvSpPr/>
          <p:nvPr/>
        </p:nvSpPr>
        <p:spPr>
          <a:xfrm>
            <a:off x="144463" y="655638"/>
            <a:ext cx="534987" cy="784225"/>
          </a:xfrm>
          <a:prstGeom prst="rect">
            <a:avLst/>
          </a:prstGeom>
          <a:noFill/>
        </p:spPr>
        <p:txBody>
          <a:bodyPr wrap="none">
            <a:spAutoFit/>
          </a:bodyPr>
          <a:lstStyle/>
          <a:p>
            <a:pPr algn="ctr">
              <a:defRPr/>
            </a:pPr>
            <a:r>
              <a:rPr lang="en-GB" sz="4500" b="1">
                <a:ln w="0"/>
                <a:solidFill>
                  <a:srgbClr val="00B050"/>
                </a:solidFill>
                <a:effectLst>
                  <a:outerShdw blurRad="38100" dist="19050" dir="2700000" algn="tl" rotWithShape="0">
                    <a:schemeClr val="dk1">
                      <a:alpha val="40000"/>
                    </a:schemeClr>
                  </a:outerShdw>
                </a:effectLst>
              </a:rPr>
              <a:t>A</a:t>
            </a:r>
            <a:endParaRPr lang="en-US" sz="4500" b="1">
              <a:ln w="0"/>
              <a:solidFill>
                <a:srgbClr val="00B050"/>
              </a:solidFill>
              <a:effectLst>
                <a:outerShdw blurRad="38100" dist="19050" dir="2700000" algn="tl" rotWithShape="0">
                  <a:schemeClr val="dk1">
                    <a:alpha val="40000"/>
                  </a:schemeClr>
                </a:outerShdw>
              </a:effectLst>
            </a:endParaRPr>
          </a:p>
        </p:txBody>
      </p:sp>
      <p:sp>
        <p:nvSpPr>
          <p:cNvPr id="21" name="TextBox 20"/>
          <p:cNvSpPr txBox="1"/>
          <p:nvPr/>
        </p:nvSpPr>
        <p:spPr>
          <a:xfrm>
            <a:off x="3184524" y="803275"/>
            <a:ext cx="2774951" cy="431800"/>
          </a:xfrm>
          <a:prstGeom prst="rect">
            <a:avLst/>
          </a:prstGeom>
          <a:solidFill>
            <a:schemeClr val="bg1"/>
          </a:solidFill>
          <a:effectLst/>
        </p:spPr>
        <p:txBody>
          <a:bodyPr wrap="square">
            <a:spAutoFit/>
          </a:bodyPr>
          <a:lstStyle/>
          <a:p>
            <a:pPr algn="r">
              <a:defRPr/>
            </a:pPr>
            <a:r>
              <a:rPr lang="en-GB" altLang="en-US" sz="1100" dirty="0"/>
              <a:t>             Weed + litter minimal. One year growth. Not obstructing footpath</a:t>
            </a:r>
            <a:endParaRPr lang="en-GB" sz="1100" dirty="0"/>
          </a:p>
        </p:txBody>
      </p:sp>
      <p:sp>
        <p:nvSpPr>
          <p:cNvPr id="23" name="Rectangle 22"/>
          <p:cNvSpPr/>
          <p:nvPr/>
        </p:nvSpPr>
        <p:spPr>
          <a:xfrm>
            <a:off x="3097211" y="608678"/>
            <a:ext cx="508000" cy="784225"/>
          </a:xfrm>
          <a:prstGeom prst="rect">
            <a:avLst/>
          </a:prstGeom>
          <a:noFill/>
        </p:spPr>
        <p:txBody>
          <a:bodyPr wrap="none">
            <a:spAutoFit/>
          </a:bodyPr>
          <a:lstStyle/>
          <a:p>
            <a:pPr algn="ctr">
              <a:defRPr/>
            </a:pPr>
            <a:r>
              <a:rPr lang="en-GB" sz="4500" b="1" dirty="0">
                <a:ln w="0"/>
                <a:solidFill>
                  <a:srgbClr val="92D050"/>
                </a:solidFill>
                <a:effectLst>
                  <a:outerShdw blurRad="38100" dist="19050" dir="2700000" algn="tl" rotWithShape="0">
                    <a:schemeClr val="dk1">
                      <a:alpha val="40000"/>
                    </a:schemeClr>
                  </a:outerShdw>
                </a:effectLst>
              </a:rPr>
              <a:t>B</a:t>
            </a:r>
            <a:endParaRPr lang="en-US" sz="4500" b="1" dirty="0">
              <a:ln w="0"/>
              <a:solidFill>
                <a:srgbClr val="92D050"/>
              </a:solidFill>
              <a:effectLst>
                <a:outerShdw blurRad="38100" dist="19050" dir="2700000" algn="tl" rotWithShape="0">
                  <a:schemeClr val="dk1">
                    <a:alpha val="40000"/>
                  </a:schemeClr>
                </a:outerShdw>
              </a:effectLst>
            </a:endParaRPr>
          </a:p>
        </p:txBody>
      </p:sp>
      <p:sp>
        <p:nvSpPr>
          <p:cNvPr id="24" name="TextBox 23"/>
          <p:cNvSpPr txBox="1"/>
          <p:nvPr/>
        </p:nvSpPr>
        <p:spPr>
          <a:xfrm>
            <a:off x="6102350" y="831850"/>
            <a:ext cx="2816225" cy="430213"/>
          </a:xfrm>
          <a:prstGeom prst="rect">
            <a:avLst/>
          </a:prstGeom>
          <a:solidFill>
            <a:schemeClr val="bg1"/>
          </a:solidFill>
          <a:effectLst/>
        </p:spPr>
        <p:txBody>
          <a:bodyPr wrap="square">
            <a:spAutoFit/>
          </a:bodyPr>
          <a:lstStyle/>
          <a:p>
            <a:pPr algn="r">
              <a:defRPr/>
            </a:pPr>
            <a:r>
              <a:rPr lang="en-GB" altLang="en-US" sz="1100"/>
              <a:t>Weed growth, litter present. Shrubs obstructing footpath</a:t>
            </a:r>
            <a:endParaRPr lang="en-GB" sz="1100"/>
          </a:p>
        </p:txBody>
      </p:sp>
      <p:sp>
        <p:nvSpPr>
          <p:cNvPr id="25" name="Rectangle 24"/>
          <p:cNvSpPr/>
          <p:nvPr/>
        </p:nvSpPr>
        <p:spPr>
          <a:xfrm>
            <a:off x="6069013" y="635000"/>
            <a:ext cx="490537" cy="784225"/>
          </a:xfrm>
          <a:prstGeom prst="rect">
            <a:avLst/>
          </a:prstGeom>
          <a:noFill/>
        </p:spPr>
        <p:txBody>
          <a:bodyPr wrap="none">
            <a:spAutoFit/>
          </a:bodyPr>
          <a:lstStyle/>
          <a:p>
            <a:pPr algn="ctr">
              <a:defRPr/>
            </a:pPr>
            <a:r>
              <a:rPr lang="en-GB" sz="4500" b="1">
                <a:ln w="0"/>
                <a:solidFill>
                  <a:srgbClr val="FFC000"/>
                </a:solidFill>
                <a:effectLst>
                  <a:outerShdw blurRad="38100" dist="19050" dir="2700000" algn="tl" rotWithShape="0">
                    <a:schemeClr val="dk1">
                      <a:alpha val="40000"/>
                    </a:schemeClr>
                  </a:outerShdw>
                </a:effectLst>
              </a:rPr>
              <a:t>C</a:t>
            </a:r>
            <a:endParaRPr lang="en-US" sz="4500" b="1">
              <a:ln w="0"/>
              <a:solidFill>
                <a:srgbClr val="FFC000"/>
              </a:solidFill>
              <a:effectLst>
                <a:outerShdw blurRad="38100" dist="19050" dir="2700000" algn="tl" rotWithShape="0">
                  <a:schemeClr val="dk1">
                    <a:alpha val="40000"/>
                  </a:schemeClr>
                </a:outerShdw>
              </a:effectLst>
            </a:endParaRPr>
          </a:p>
        </p:txBody>
      </p:sp>
      <p:sp>
        <p:nvSpPr>
          <p:cNvPr id="26" name="TextBox 25"/>
          <p:cNvSpPr txBox="1"/>
          <p:nvPr/>
        </p:nvSpPr>
        <p:spPr>
          <a:xfrm>
            <a:off x="192088" y="2997200"/>
            <a:ext cx="2849562" cy="430213"/>
          </a:xfrm>
          <a:prstGeom prst="rect">
            <a:avLst/>
          </a:prstGeom>
          <a:solidFill>
            <a:schemeClr val="bg1"/>
          </a:solidFill>
          <a:effectLst/>
        </p:spPr>
        <p:txBody>
          <a:bodyPr>
            <a:spAutoFit/>
          </a:bodyPr>
          <a:lstStyle/>
          <a:p>
            <a:pPr algn="r">
              <a:defRPr/>
            </a:pPr>
            <a:r>
              <a:rPr lang="en-GB" altLang="en-US" sz="1100"/>
              <a:t>             Area totally overgrown with weeds/litter present</a:t>
            </a:r>
            <a:endParaRPr lang="en-US" altLang="en-US" sz="1100" b="1">
              <a:solidFill>
                <a:srgbClr val="FF0000"/>
              </a:solidFill>
            </a:endParaRPr>
          </a:p>
        </p:txBody>
      </p:sp>
      <p:sp>
        <p:nvSpPr>
          <p:cNvPr id="27" name="Rectangle 26"/>
          <p:cNvSpPr/>
          <p:nvPr/>
        </p:nvSpPr>
        <p:spPr>
          <a:xfrm>
            <a:off x="192088" y="2820988"/>
            <a:ext cx="549275" cy="784225"/>
          </a:xfrm>
          <a:prstGeom prst="rect">
            <a:avLst/>
          </a:prstGeom>
          <a:noFill/>
        </p:spPr>
        <p:txBody>
          <a:bodyPr wrap="none">
            <a:spAutoFit/>
          </a:bodyPr>
          <a:lstStyle/>
          <a:p>
            <a:pPr algn="ctr">
              <a:defRPr/>
            </a:pPr>
            <a:r>
              <a:rPr lang="en-GB" sz="4500" b="1">
                <a:ln w="0"/>
                <a:solidFill>
                  <a:srgbClr val="FF0000"/>
                </a:solidFill>
                <a:effectLst>
                  <a:outerShdw blurRad="38100" dist="19050" dir="2700000" algn="tl" rotWithShape="0">
                    <a:schemeClr val="dk1">
                      <a:alpha val="40000"/>
                    </a:schemeClr>
                  </a:outerShdw>
                </a:effectLst>
              </a:rPr>
              <a:t>D</a:t>
            </a:r>
            <a:endParaRPr lang="en-US" sz="4500" b="1">
              <a:ln w="0"/>
              <a:solidFill>
                <a:srgbClr val="FF0000"/>
              </a:solidFill>
              <a:effectLst>
                <a:outerShdw blurRad="38100" dist="19050" dir="2700000" algn="tl" rotWithShape="0">
                  <a:schemeClr val="dk1">
                    <a:alpha val="40000"/>
                  </a:schemeClr>
                </a:outerShdw>
              </a:effectLst>
            </a:endParaRPr>
          </a:p>
        </p:txBody>
      </p:sp>
      <p:sp>
        <p:nvSpPr>
          <p:cNvPr id="22" name="TextBox 21"/>
          <p:cNvSpPr txBox="1"/>
          <p:nvPr/>
        </p:nvSpPr>
        <p:spPr>
          <a:xfrm>
            <a:off x="0" y="0"/>
            <a:ext cx="4078514" cy="369332"/>
          </a:xfrm>
          <a:prstGeom prst="rect">
            <a:avLst/>
          </a:prstGeom>
          <a:noFill/>
        </p:spPr>
        <p:txBody>
          <a:bodyPr wrap="square" rtlCol="0">
            <a:spAutoFit/>
          </a:bodyPr>
          <a:lstStyle/>
          <a:p>
            <a:r>
              <a:rPr lang="en-GB" b="1">
                <a:solidFill>
                  <a:schemeClr val="bg1"/>
                </a:solidFill>
              </a:rPr>
              <a:t>[OFFICIAL]</a:t>
            </a:r>
          </a:p>
        </p:txBody>
      </p:sp>
      <p:sp>
        <p:nvSpPr>
          <p:cNvPr id="28" name="TextBox 27"/>
          <p:cNvSpPr txBox="1"/>
          <p:nvPr/>
        </p:nvSpPr>
        <p:spPr>
          <a:xfrm>
            <a:off x="0" y="6488668"/>
            <a:ext cx="4078514" cy="369332"/>
          </a:xfrm>
          <a:prstGeom prst="rect">
            <a:avLst/>
          </a:prstGeom>
          <a:noFill/>
        </p:spPr>
        <p:txBody>
          <a:bodyPr wrap="square" rtlCol="0">
            <a:spAutoFit/>
          </a:bodyPr>
          <a:lstStyle/>
          <a:p>
            <a:r>
              <a:rPr lang="en-GB" b="1">
                <a:solidFill>
                  <a:schemeClr val="bg1"/>
                </a:solidFill>
              </a:rPr>
              <a:t>[OFFICIAL]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5098"/>
          </a:schemeClr>
        </a:solidFill>
        <a:effectLst/>
      </p:bgPr>
    </p:bg>
    <p:spTree>
      <p:nvGrpSpPr>
        <p:cNvPr id="1" name=""/>
        <p:cNvGrpSpPr/>
        <p:nvPr/>
      </p:nvGrpSpPr>
      <p:grpSpPr>
        <a:xfrm>
          <a:off x="0" y="0"/>
          <a:ext cx="0" cy="0"/>
          <a:chOff x="0" y="0"/>
          <a:chExt cx="0" cy="0"/>
        </a:xfrm>
      </p:grpSpPr>
      <p:sp>
        <p:nvSpPr>
          <p:cNvPr id="2" name="Rectangle 1"/>
          <p:cNvSpPr/>
          <p:nvPr/>
        </p:nvSpPr>
        <p:spPr>
          <a:xfrm>
            <a:off x="0" y="-19050"/>
            <a:ext cx="9144000" cy="657225"/>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800" b="1">
              <a:highlight>
                <a:srgbClr val="336600"/>
              </a:highlight>
            </a:endParaRPr>
          </a:p>
          <a:p>
            <a:pPr algn="ctr" eaLnBrk="1" fontAlgn="auto" hangingPunct="1">
              <a:spcBef>
                <a:spcPts val="0"/>
              </a:spcBef>
              <a:spcAft>
                <a:spcPts val="0"/>
              </a:spcAft>
              <a:defRPr/>
            </a:pPr>
            <a:r>
              <a:rPr lang="en-GB" sz="2800" b="1">
                <a:highlight>
                  <a:srgbClr val="336600"/>
                </a:highlight>
              </a:rPr>
              <a:t>Sports and Play Areas</a:t>
            </a:r>
          </a:p>
          <a:p>
            <a:pPr algn="ctr" eaLnBrk="1" fontAlgn="auto" hangingPunct="1">
              <a:spcBef>
                <a:spcPts val="0"/>
              </a:spcBef>
              <a:spcAft>
                <a:spcPts val="0"/>
              </a:spcAft>
              <a:defRPr/>
            </a:pPr>
            <a:endParaRPr lang="en-GB" sz="2800" b="1">
              <a:highlight>
                <a:srgbClr val="336600"/>
              </a:highlight>
            </a:endParaRPr>
          </a:p>
        </p:txBody>
      </p:sp>
      <p:sp>
        <p:nvSpPr>
          <p:cNvPr id="5" name="Rectangle 4"/>
          <p:cNvSpPr/>
          <p:nvPr/>
        </p:nvSpPr>
        <p:spPr>
          <a:xfrm>
            <a:off x="0" y="9620250"/>
            <a:ext cx="2695575" cy="106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1704146081"/>
              </p:ext>
            </p:extLst>
          </p:nvPr>
        </p:nvGraphicFramePr>
        <p:xfrm>
          <a:off x="3101975" y="3014663"/>
          <a:ext cx="5759450" cy="2651768"/>
        </p:xfrm>
        <a:graphic>
          <a:graphicData uri="http://schemas.openxmlformats.org/drawingml/2006/table">
            <a:tbl>
              <a:tblPr firstRow="1" bandRow="1">
                <a:tableStyleId>{5C22544A-7EE6-4342-B048-85BDC9FD1C3A}</a:tableStyleId>
              </a:tblPr>
              <a:tblGrid>
                <a:gridCol w="5759450">
                  <a:extLst>
                    <a:ext uri="{9D8B030D-6E8A-4147-A177-3AD203B41FA5}">
                      <a16:colId xmlns:a16="http://schemas.microsoft.com/office/drawing/2014/main" val="20000"/>
                    </a:ext>
                  </a:extLst>
                </a:gridCol>
              </a:tblGrid>
              <a:tr h="2132012">
                <a:tc>
                  <a:txBody>
                    <a:bodyPr/>
                    <a:lstStyle/>
                    <a:p>
                      <a:r>
                        <a:rPr lang="en-GB" sz="1200" b="1" dirty="0">
                          <a:solidFill>
                            <a:schemeClr val="tx1"/>
                          </a:solidFill>
                        </a:rPr>
                        <a:t>Specification:</a:t>
                      </a:r>
                    </a:p>
                    <a:p>
                      <a:endParaRPr lang="en-GB" sz="1200" b="1" dirty="0">
                        <a:solidFill>
                          <a:schemeClr val="tx1"/>
                        </a:solidFill>
                      </a:endParaRPr>
                    </a:p>
                    <a:p>
                      <a:pPr marL="285750" indent="-285750">
                        <a:buFont typeface="Arial" panose="020B0604020202020204" pitchFamily="34" charset="0"/>
                        <a:buChar char="•"/>
                      </a:pPr>
                      <a:r>
                        <a:rPr lang="en-GB" sz="1200" b="0" dirty="0">
                          <a:solidFill>
                            <a:schemeClr val="tx1"/>
                          </a:solidFill>
                        </a:rPr>
                        <a:t>Clear of litter, debris, cigarette ends,</a:t>
                      </a:r>
                      <a:r>
                        <a:rPr lang="en-GB" sz="1200" b="0" baseline="0" dirty="0">
                          <a:solidFill>
                            <a:schemeClr val="tx1"/>
                          </a:solidFill>
                        </a:rPr>
                        <a:t> chewing gum, fly-posting , dirt and moss.</a:t>
                      </a:r>
                    </a:p>
                    <a:p>
                      <a:pPr marL="285750" indent="-285750">
                        <a:buFont typeface="Arial" panose="020B0604020202020204" pitchFamily="34" charset="0"/>
                        <a:buChar char="•"/>
                      </a:pPr>
                      <a:endParaRPr lang="en-GB" sz="1200" b="0" baseline="0" dirty="0">
                        <a:solidFill>
                          <a:schemeClr val="tx1"/>
                        </a:solidFill>
                      </a:endParaRPr>
                    </a:p>
                    <a:p>
                      <a:pPr marL="285750" indent="-285750">
                        <a:buFont typeface="Arial" panose="020B0604020202020204" pitchFamily="34" charset="0"/>
                        <a:buChar char="•"/>
                      </a:pPr>
                      <a:r>
                        <a:rPr lang="en-GB" sz="1200" b="0" baseline="0" dirty="0">
                          <a:solidFill>
                            <a:schemeClr val="tx1"/>
                          </a:solidFill>
                        </a:rPr>
                        <a:t>Clear of graffiti (within one working day).</a:t>
                      </a:r>
                    </a:p>
                    <a:p>
                      <a:pPr marL="0" indent="0">
                        <a:buFont typeface="Arial" panose="020B0604020202020204" pitchFamily="34" charset="0"/>
                        <a:buNone/>
                      </a:pPr>
                      <a:endParaRPr lang="en-GB" sz="1200" b="0" baseline="0" dirty="0">
                        <a:solidFill>
                          <a:schemeClr val="tx1"/>
                        </a:solidFill>
                      </a:endParaRPr>
                    </a:p>
                    <a:p>
                      <a:pPr marL="285750" indent="-285750">
                        <a:buFont typeface="Arial" panose="020B0604020202020204" pitchFamily="34" charset="0"/>
                        <a:buChar char="•"/>
                      </a:pPr>
                      <a:r>
                        <a:rPr lang="en-GB" sz="1200" b="0" baseline="0" dirty="0">
                          <a:solidFill>
                            <a:schemeClr val="tx1"/>
                          </a:solidFill>
                        </a:rPr>
                        <a:t>Play equipment kept in a clean and hygienic condition.</a:t>
                      </a:r>
                    </a:p>
                    <a:p>
                      <a:pPr marL="285750" indent="-285750">
                        <a:buFont typeface="Arial" panose="020B0604020202020204" pitchFamily="34" charset="0"/>
                        <a:buChar char="•"/>
                      </a:pPr>
                      <a:endParaRPr lang="en-GB" sz="1200" b="0" baseline="0" dirty="0">
                        <a:solidFill>
                          <a:schemeClr val="tx1"/>
                        </a:solidFill>
                      </a:endParaRPr>
                    </a:p>
                    <a:p>
                      <a:pPr marL="285750" indent="-285750">
                        <a:buFont typeface="Arial" panose="020B0604020202020204" pitchFamily="34" charset="0"/>
                        <a:buChar char="•"/>
                      </a:pPr>
                      <a:r>
                        <a:rPr lang="en-GB" sz="1200" b="0" baseline="0" dirty="0">
                          <a:solidFill>
                            <a:schemeClr val="tx1"/>
                          </a:solidFill>
                        </a:rPr>
                        <a:t>Damaged play items made safe and secure.</a:t>
                      </a:r>
                    </a:p>
                    <a:p>
                      <a:pPr marL="285750" indent="-285750">
                        <a:buFont typeface="Arial" panose="020B0604020202020204" pitchFamily="34" charset="0"/>
                        <a:buChar char="•"/>
                      </a:pPr>
                      <a:endParaRPr lang="en-GB" sz="1200" b="0" baseline="0" dirty="0">
                        <a:solidFill>
                          <a:schemeClr val="tx1"/>
                        </a:solidFill>
                      </a:endParaRPr>
                    </a:p>
                    <a:p>
                      <a:pPr marL="285750" indent="-285750">
                        <a:buFont typeface="Arial" panose="020B0604020202020204" pitchFamily="34" charset="0"/>
                        <a:buChar char="•"/>
                      </a:pPr>
                      <a:endParaRPr lang="en-GB" sz="1200" b="0" baseline="0" dirty="0">
                        <a:solidFill>
                          <a:schemeClr val="tx1"/>
                        </a:solidFill>
                      </a:endParaRPr>
                    </a:p>
                    <a:p>
                      <a:pPr marL="285750" indent="-285750">
                        <a:buFont typeface="Arial" panose="020B0604020202020204" pitchFamily="34" charset="0"/>
                        <a:buNone/>
                      </a:pPr>
                      <a:endParaRPr lang="en-GB" sz="1200" b="0" baseline="0" dirty="0">
                        <a:solidFill>
                          <a:schemeClr val="tx1"/>
                        </a:solidFill>
                      </a:endParaRPr>
                    </a:p>
                    <a:p>
                      <a:pPr marL="0" indent="0">
                        <a:buFont typeface="Arial" panose="020B0604020202020204" pitchFamily="34" charset="0"/>
                        <a:buNone/>
                      </a:pPr>
                      <a:r>
                        <a:rPr lang="en-GB" sz="1200" b="1" baseline="0" dirty="0">
                          <a:solidFill>
                            <a:srgbClr val="FF0000"/>
                          </a:solidFill>
                        </a:rPr>
                        <a:t> </a:t>
                      </a:r>
                    </a:p>
                    <a:p>
                      <a:pPr marL="0" indent="0">
                        <a:buFont typeface="Arial" panose="020B0604020202020204" pitchFamily="34" charset="0"/>
                        <a:buNone/>
                      </a:pPr>
                      <a:endParaRPr lang="en-GB" sz="1200" b="1" baseline="0" dirty="0">
                        <a:solidFill>
                          <a:srgbClr val="FF0000"/>
                        </a:solidFill>
                      </a:endParaRPr>
                    </a:p>
                  </a:txBody>
                  <a:tcPr marL="91447" marR="91447"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nvGraphicFramePr>
        <p:xfrm>
          <a:off x="146050" y="809625"/>
          <a:ext cx="8766174" cy="2138363"/>
        </p:xfrm>
        <a:graphic>
          <a:graphicData uri="http://schemas.openxmlformats.org/drawingml/2006/table">
            <a:tbl>
              <a:tblPr firstRow="1" bandRow="1">
                <a:tableStyleId>{5C22544A-7EE6-4342-B048-85BDC9FD1C3A}</a:tableStyleId>
              </a:tblPr>
              <a:tblGrid>
                <a:gridCol w="2922058">
                  <a:extLst>
                    <a:ext uri="{9D8B030D-6E8A-4147-A177-3AD203B41FA5}">
                      <a16:colId xmlns:a16="http://schemas.microsoft.com/office/drawing/2014/main" val="20000"/>
                    </a:ext>
                  </a:extLst>
                </a:gridCol>
                <a:gridCol w="2922058">
                  <a:extLst>
                    <a:ext uri="{9D8B030D-6E8A-4147-A177-3AD203B41FA5}">
                      <a16:colId xmlns:a16="http://schemas.microsoft.com/office/drawing/2014/main" val="20001"/>
                    </a:ext>
                  </a:extLst>
                </a:gridCol>
                <a:gridCol w="2922058">
                  <a:extLst>
                    <a:ext uri="{9D8B030D-6E8A-4147-A177-3AD203B41FA5}">
                      <a16:colId xmlns:a16="http://schemas.microsoft.com/office/drawing/2014/main" val="20002"/>
                    </a:ext>
                  </a:extLst>
                </a:gridCol>
              </a:tblGrid>
              <a:tr h="2138363">
                <a:tc>
                  <a:txBody>
                    <a:bodyPr/>
                    <a:lstStyle/>
                    <a:p>
                      <a:endParaRPr lang="en-GB" sz="1800"/>
                    </a:p>
                  </a:txBody>
                  <a:tcPr marL="91438" marR="91438"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a:p>
                  </a:txBody>
                  <a:tcPr marL="91438" marR="91438"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a:p>
                  </a:txBody>
                  <a:tcPr marL="91438" marR="91438"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161925" y="2984500"/>
          <a:ext cx="2922588" cy="2162175"/>
        </p:xfrm>
        <a:graphic>
          <a:graphicData uri="http://schemas.openxmlformats.org/drawingml/2006/table">
            <a:tbl>
              <a:tblPr firstRow="1" bandRow="1">
                <a:tableStyleId>{5C22544A-7EE6-4342-B048-85BDC9FD1C3A}</a:tableStyleId>
              </a:tblPr>
              <a:tblGrid>
                <a:gridCol w="2922588">
                  <a:extLst>
                    <a:ext uri="{9D8B030D-6E8A-4147-A177-3AD203B41FA5}">
                      <a16:colId xmlns:a16="http://schemas.microsoft.com/office/drawing/2014/main" val="20000"/>
                    </a:ext>
                  </a:extLst>
                </a:gridCol>
              </a:tblGrid>
              <a:tr h="2162175">
                <a:tc>
                  <a:txBody>
                    <a:bodyPr/>
                    <a:lstStyle/>
                    <a:p>
                      <a:endParaRPr lang="en-GB" sz="1800"/>
                    </a:p>
                  </a:txBody>
                  <a:tcPr marL="91454" marR="91454"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Rectangle 14"/>
          <p:cNvSpPr/>
          <p:nvPr/>
        </p:nvSpPr>
        <p:spPr>
          <a:xfrm>
            <a:off x="0" y="6469063"/>
            <a:ext cx="9144000" cy="388937"/>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181" name="Picture 1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5463" y="869950"/>
            <a:ext cx="2913062"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50" y="827088"/>
            <a:ext cx="2832100"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8375" y="833438"/>
            <a:ext cx="2848882"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21" descr="C:\Users\anglu\Desktop\WP_20151104_0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613" y="3178175"/>
            <a:ext cx="2814637"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671513" y="801688"/>
            <a:ext cx="2333624" cy="457200"/>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altLang="en-US" sz="1100">
                <a:solidFill>
                  <a:schemeClr val="tx1"/>
                </a:solidFill>
              </a:rPr>
              <a:t>        Area in good order, surface clean AND FREE FROM DEFECTS, free of moss, no litter or graffiti</a:t>
            </a:r>
            <a:endParaRPr lang="en-GB" sz="1100">
              <a:solidFill>
                <a:schemeClr val="tx1"/>
              </a:solidFill>
            </a:endParaRPr>
          </a:p>
        </p:txBody>
      </p:sp>
      <p:sp>
        <p:nvSpPr>
          <p:cNvPr id="19" name="Rectangle 18"/>
          <p:cNvSpPr/>
          <p:nvPr/>
        </p:nvSpPr>
        <p:spPr>
          <a:xfrm>
            <a:off x="144463" y="655638"/>
            <a:ext cx="534987" cy="784225"/>
          </a:xfrm>
          <a:prstGeom prst="rect">
            <a:avLst/>
          </a:prstGeom>
          <a:noFill/>
        </p:spPr>
        <p:txBody>
          <a:bodyPr wrap="none">
            <a:spAutoFit/>
          </a:bodyPr>
          <a:lstStyle/>
          <a:p>
            <a:pPr algn="ctr">
              <a:defRPr/>
            </a:pPr>
            <a:r>
              <a:rPr lang="en-GB" sz="4500" b="1">
                <a:ln w="0"/>
                <a:solidFill>
                  <a:srgbClr val="00B050"/>
                </a:solidFill>
                <a:effectLst>
                  <a:outerShdw blurRad="38100" dist="19050" dir="2700000" algn="tl" rotWithShape="0">
                    <a:schemeClr val="dk1">
                      <a:alpha val="40000"/>
                    </a:schemeClr>
                  </a:outerShdw>
                </a:effectLst>
              </a:rPr>
              <a:t>A</a:t>
            </a:r>
            <a:endParaRPr lang="en-US" sz="4500" b="1">
              <a:ln w="0"/>
              <a:solidFill>
                <a:srgbClr val="00B050"/>
              </a:solidFill>
              <a:effectLst>
                <a:outerShdw blurRad="38100" dist="19050" dir="2700000" algn="tl" rotWithShape="0">
                  <a:schemeClr val="dk1">
                    <a:alpha val="40000"/>
                  </a:schemeClr>
                </a:outerShdw>
              </a:effectLst>
            </a:endParaRPr>
          </a:p>
        </p:txBody>
      </p:sp>
      <p:sp>
        <p:nvSpPr>
          <p:cNvPr id="20" name="TextBox 19"/>
          <p:cNvSpPr txBox="1"/>
          <p:nvPr/>
        </p:nvSpPr>
        <p:spPr>
          <a:xfrm>
            <a:off x="3065463" y="803275"/>
            <a:ext cx="2917825" cy="431800"/>
          </a:xfrm>
          <a:prstGeom prst="rect">
            <a:avLst/>
          </a:prstGeom>
          <a:solidFill>
            <a:schemeClr val="bg1"/>
          </a:solidFill>
          <a:effectLst/>
        </p:spPr>
        <p:txBody>
          <a:bodyPr>
            <a:spAutoFit/>
          </a:bodyPr>
          <a:lstStyle/>
          <a:p>
            <a:pPr algn="r">
              <a:defRPr/>
            </a:pPr>
            <a:r>
              <a:rPr lang="en-GB" altLang="en-US" sz="1100"/>
              <a:t>            </a:t>
            </a:r>
            <a:r>
              <a:rPr lang="en-GB" altLang="en-US" sz="1000"/>
              <a:t>Minor littering. No damage. Minor areas of moss present. Clean, some graffiti present</a:t>
            </a:r>
            <a:r>
              <a:rPr lang="en-GB" altLang="en-US" sz="1100"/>
              <a:t>. </a:t>
            </a:r>
            <a:endParaRPr lang="en-GB" sz="1100"/>
          </a:p>
        </p:txBody>
      </p:sp>
      <p:sp>
        <p:nvSpPr>
          <p:cNvPr id="21" name="Rectangle 20"/>
          <p:cNvSpPr/>
          <p:nvPr/>
        </p:nvSpPr>
        <p:spPr>
          <a:xfrm>
            <a:off x="2990850" y="604838"/>
            <a:ext cx="508000" cy="784225"/>
          </a:xfrm>
          <a:prstGeom prst="rect">
            <a:avLst/>
          </a:prstGeom>
          <a:noFill/>
        </p:spPr>
        <p:txBody>
          <a:bodyPr wrap="none">
            <a:spAutoFit/>
          </a:bodyPr>
          <a:lstStyle/>
          <a:p>
            <a:pPr algn="ctr">
              <a:defRPr/>
            </a:pPr>
            <a:r>
              <a:rPr lang="en-GB" sz="4500" b="1">
                <a:ln w="0"/>
                <a:solidFill>
                  <a:srgbClr val="92D050"/>
                </a:solidFill>
                <a:effectLst>
                  <a:outerShdw blurRad="38100" dist="19050" dir="2700000" algn="tl" rotWithShape="0">
                    <a:schemeClr val="dk1">
                      <a:alpha val="40000"/>
                    </a:schemeClr>
                  </a:outerShdw>
                </a:effectLst>
              </a:rPr>
              <a:t>B</a:t>
            </a:r>
            <a:endParaRPr lang="en-US" sz="4500" b="1">
              <a:ln w="0"/>
              <a:solidFill>
                <a:srgbClr val="92D050"/>
              </a:solidFill>
              <a:effectLst>
                <a:outerShdw blurRad="38100" dist="19050" dir="2700000" algn="tl" rotWithShape="0">
                  <a:schemeClr val="dk1">
                    <a:alpha val="40000"/>
                  </a:schemeClr>
                </a:outerShdw>
              </a:effectLst>
            </a:endParaRPr>
          </a:p>
        </p:txBody>
      </p:sp>
      <p:sp>
        <p:nvSpPr>
          <p:cNvPr id="22" name="TextBox 21"/>
          <p:cNvSpPr txBox="1"/>
          <p:nvPr/>
        </p:nvSpPr>
        <p:spPr>
          <a:xfrm>
            <a:off x="6038851" y="831850"/>
            <a:ext cx="2858406" cy="430213"/>
          </a:xfrm>
          <a:prstGeom prst="rect">
            <a:avLst/>
          </a:prstGeom>
          <a:solidFill>
            <a:schemeClr val="bg1"/>
          </a:solidFill>
          <a:effectLst/>
        </p:spPr>
        <p:txBody>
          <a:bodyPr wrap="square">
            <a:spAutoFit/>
          </a:bodyPr>
          <a:lstStyle/>
          <a:p>
            <a:pPr algn="r">
              <a:defRPr/>
            </a:pPr>
            <a:r>
              <a:rPr lang="en-GB" altLang="en-US" sz="1100"/>
              <a:t>        Heavy moss on surface. Dirt and damage on play equipment visible. </a:t>
            </a:r>
            <a:endParaRPr lang="en-GB" sz="1100"/>
          </a:p>
        </p:txBody>
      </p:sp>
      <p:sp>
        <p:nvSpPr>
          <p:cNvPr id="23" name="Rectangle 22"/>
          <p:cNvSpPr/>
          <p:nvPr/>
        </p:nvSpPr>
        <p:spPr>
          <a:xfrm>
            <a:off x="5948363" y="644525"/>
            <a:ext cx="490537" cy="784225"/>
          </a:xfrm>
          <a:prstGeom prst="rect">
            <a:avLst/>
          </a:prstGeom>
          <a:noFill/>
        </p:spPr>
        <p:txBody>
          <a:bodyPr wrap="none">
            <a:spAutoFit/>
          </a:bodyPr>
          <a:lstStyle/>
          <a:p>
            <a:pPr algn="ctr">
              <a:defRPr/>
            </a:pPr>
            <a:r>
              <a:rPr lang="en-GB" sz="4500" b="1">
                <a:ln w="0"/>
                <a:solidFill>
                  <a:srgbClr val="FFC000"/>
                </a:solidFill>
                <a:effectLst>
                  <a:outerShdw blurRad="38100" dist="19050" dir="2700000" algn="tl" rotWithShape="0">
                    <a:schemeClr val="dk1">
                      <a:alpha val="40000"/>
                    </a:schemeClr>
                  </a:outerShdw>
                </a:effectLst>
              </a:rPr>
              <a:t>C</a:t>
            </a:r>
            <a:endParaRPr lang="en-US" sz="4500" b="1">
              <a:ln w="0"/>
              <a:solidFill>
                <a:srgbClr val="FFC000"/>
              </a:solidFill>
              <a:effectLst>
                <a:outerShdw blurRad="38100" dist="19050" dir="2700000" algn="tl" rotWithShape="0">
                  <a:schemeClr val="dk1">
                    <a:alpha val="40000"/>
                  </a:schemeClr>
                </a:outerShdw>
              </a:effectLst>
            </a:endParaRPr>
          </a:p>
        </p:txBody>
      </p:sp>
      <p:sp>
        <p:nvSpPr>
          <p:cNvPr id="24" name="TextBox 23"/>
          <p:cNvSpPr txBox="1"/>
          <p:nvPr/>
        </p:nvSpPr>
        <p:spPr>
          <a:xfrm>
            <a:off x="201612" y="2997200"/>
            <a:ext cx="2831873" cy="600075"/>
          </a:xfrm>
          <a:prstGeom prst="rect">
            <a:avLst/>
          </a:prstGeom>
          <a:solidFill>
            <a:schemeClr val="bg1"/>
          </a:solidFill>
          <a:effectLst/>
        </p:spPr>
        <p:txBody>
          <a:bodyPr wrap="square">
            <a:spAutoFit/>
          </a:bodyPr>
          <a:lstStyle/>
          <a:p>
            <a:pPr algn="r">
              <a:defRPr/>
            </a:pPr>
            <a:r>
              <a:rPr lang="en-GB" altLang="en-US" sz="1100" dirty="0"/>
              <a:t>Equipment unsafe. Surface damaged with littering and moss present.</a:t>
            </a:r>
          </a:p>
          <a:p>
            <a:pPr algn="r">
              <a:defRPr/>
            </a:pPr>
            <a:r>
              <a:rPr lang="en-GB" altLang="en-US" sz="1100" b="1" dirty="0">
                <a:solidFill>
                  <a:srgbClr val="FF0000"/>
                </a:solidFill>
              </a:rPr>
              <a:t>     </a:t>
            </a:r>
            <a:r>
              <a:rPr lang="en-GB" altLang="en-US" sz="1100" dirty="0"/>
              <a:t>General damage in play area</a:t>
            </a:r>
            <a:endParaRPr lang="en-US" altLang="en-US" sz="1100" b="1" dirty="0">
              <a:solidFill>
                <a:srgbClr val="FF0000"/>
              </a:solidFill>
            </a:endParaRPr>
          </a:p>
        </p:txBody>
      </p:sp>
      <p:sp>
        <p:nvSpPr>
          <p:cNvPr id="25" name="Rectangle 24"/>
          <p:cNvSpPr/>
          <p:nvPr/>
        </p:nvSpPr>
        <p:spPr>
          <a:xfrm>
            <a:off x="122238" y="2921000"/>
            <a:ext cx="549275" cy="784225"/>
          </a:xfrm>
          <a:prstGeom prst="rect">
            <a:avLst/>
          </a:prstGeom>
          <a:noFill/>
        </p:spPr>
        <p:txBody>
          <a:bodyPr wrap="none">
            <a:spAutoFit/>
          </a:bodyPr>
          <a:lstStyle/>
          <a:p>
            <a:pPr algn="ctr">
              <a:defRPr/>
            </a:pPr>
            <a:r>
              <a:rPr lang="en-GB" sz="4500" b="1">
                <a:ln w="0"/>
                <a:solidFill>
                  <a:srgbClr val="FF0000"/>
                </a:solidFill>
                <a:effectLst>
                  <a:outerShdw blurRad="38100" dist="19050" dir="2700000" algn="tl" rotWithShape="0">
                    <a:schemeClr val="dk1">
                      <a:alpha val="40000"/>
                    </a:schemeClr>
                  </a:outerShdw>
                </a:effectLst>
              </a:rPr>
              <a:t>D</a:t>
            </a:r>
            <a:endParaRPr lang="en-US" sz="4500" b="1">
              <a:ln w="0"/>
              <a:solidFill>
                <a:srgbClr val="FF0000"/>
              </a:solidFill>
              <a:effectLst>
                <a:outerShdw blurRad="38100" dist="19050" dir="2700000" algn="tl" rotWithShape="0">
                  <a:schemeClr val="dk1">
                    <a:alpha val="40000"/>
                  </a:schemeClr>
                </a:outerShdw>
              </a:effectLst>
            </a:endParaRPr>
          </a:p>
        </p:txBody>
      </p:sp>
      <p:sp>
        <p:nvSpPr>
          <p:cNvPr id="26" name="TextBox 25"/>
          <p:cNvSpPr txBox="1"/>
          <p:nvPr/>
        </p:nvSpPr>
        <p:spPr>
          <a:xfrm>
            <a:off x="0" y="0"/>
            <a:ext cx="4078514" cy="369332"/>
          </a:xfrm>
          <a:prstGeom prst="rect">
            <a:avLst/>
          </a:prstGeom>
          <a:noFill/>
        </p:spPr>
        <p:txBody>
          <a:bodyPr wrap="square" rtlCol="0">
            <a:spAutoFit/>
          </a:bodyPr>
          <a:lstStyle/>
          <a:p>
            <a:r>
              <a:rPr lang="en-GB" b="1">
                <a:solidFill>
                  <a:schemeClr val="bg1"/>
                </a:solidFill>
              </a:rPr>
              <a:t>[OFFICIAL]</a:t>
            </a:r>
          </a:p>
        </p:txBody>
      </p:sp>
      <p:sp>
        <p:nvSpPr>
          <p:cNvPr id="27" name="TextBox 26"/>
          <p:cNvSpPr txBox="1"/>
          <p:nvPr/>
        </p:nvSpPr>
        <p:spPr>
          <a:xfrm>
            <a:off x="0" y="6488668"/>
            <a:ext cx="4078514" cy="369332"/>
          </a:xfrm>
          <a:prstGeom prst="rect">
            <a:avLst/>
          </a:prstGeom>
          <a:noFill/>
        </p:spPr>
        <p:txBody>
          <a:bodyPr wrap="square" rtlCol="0">
            <a:spAutoFit/>
          </a:bodyPr>
          <a:lstStyle/>
          <a:p>
            <a:r>
              <a:rPr lang="en-GB" b="1">
                <a:solidFill>
                  <a:schemeClr val="bg1"/>
                </a:solidFill>
              </a:rPr>
              <a:t>[OFFICIAL]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0B4FE-144A-3D59-E478-B7F39D850EF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52B118-3893-9776-2B85-63D98A5F562C}"/>
              </a:ext>
            </a:extLst>
          </p:cNvPr>
          <p:cNvSpPr/>
          <p:nvPr/>
        </p:nvSpPr>
        <p:spPr>
          <a:xfrm>
            <a:off x="0" y="-19050"/>
            <a:ext cx="9144000" cy="657225"/>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800" b="1" dirty="0">
              <a:highlight>
                <a:srgbClr val="336600"/>
              </a:highlight>
            </a:endParaRPr>
          </a:p>
          <a:p>
            <a:pPr algn="ctr" eaLnBrk="1" fontAlgn="auto" hangingPunct="1">
              <a:spcBef>
                <a:spcPts val="0"/>
              </a:spcBef>
              <a:spcAft>
                <a:spcPts val="0"/>
              </a:spcAft>
              <a:defRPr/>
            </a:pPr>
            <a:r>
              <a:rPr lang="en-GB" sz="2800" b="1" dirty="0">
                <a:highlight>
                  <a:srgbClr val="336600"/>
                </a:highlight>
              </a:rPr>
              <a:t>Play Area Inspections</a:t>
            </a:r>
          </a:p>
          <a:p>
            <a:pPr algn="ctr" eaLnBrk="1" fontAlgn="auto" hangingPunct="1">
              <a:spcBef>
                <a:spcPts val="0"/>
              </a:spcBef>
              <a:spcAft>
                <a:spcPts val="0"/>
              </a:spcAft>
              <a:defRPr/>
            </a:pPr>
            <a:endParaRPr lang="en-GB" sz="2800" b="1" dirty="0">
              <a:highlight>
                <a:srgbClr val="336600"/>
              </a:highlight>
            </a:endParaRPr>
          </a:p>
        </p:txBody>
      </p:sp>
      <p:sp>
        <p:nvSpPr>
          <p:cNvPr id="5" name="Rectangle 4">
            <a:extLst>
              <a:ext uri="{FF2B5EF4-FFF2-40B4-BE49-F238E27FC236}">
                <a16:creationId xmlns:a16="http://schemas.microsoft.com/office/drawing/2014/main" id="{DC85601E-A21A-4D05-4B85-F367FDCBE3F4}"/>
              </a:ext>
            </a:extLst>
          </p:cNvPr>
          <p:cNvSpPr/>
          <p:nvPr/>
        </p:nvSpPr>
        <p:spPr>
          <a:xfrm>
            <a:off x="0" y="9620250"/>
            <a:ext cx="2695575" cy="106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aphicFrame>
        <p:nvGraphicFramePr>
          <p:cNvPr id="3" name="Table 2">
            <a:extLst>
              <a:ext uri="{FF2B5EF4-FFF2-40B4-BE49-F238E27FC236}">
                <a16:creationId xmlns:a16="http://schemas.microsoft.com/office/drawing/2014/main" id="{DD6C8B5C-8C3E-8755-ACA9-783356299548}"/>
              </a:ext>
            </a:extLst>
          </p:cNvPr>
          <p:cNvGraphicFramePr>
            <a:graphicFrameLocks noGrp="1"/>
          </p:cNvGraphicFramePr>
          <p:nvPr>
            <p:extLst>
              <p:ext uri="{D42A27DB-BD31-4B8C-83A1-F6EECF244321}">
                <p14:modId xmlns:p14="http://schemas.microsoft.com/office/powerpoint/2010/main" val="1888498978"/>
              </p:ext>
            </p:extLst>
          </p:nvPr>
        </p:nvGraphicFramePr>
        <p:xfrm>
          <a:off x="161925" y="991705"/>
          <a:ext cx="8657610" cy="3749048"/>
        </p:xfrm>
        <a:graphic>
          <a:graphicData uri="http://schemas.openxmlformats.org/drawingml/2006/table">
            <a:tbl>
              <a:tblPr firstRow="1" bandRow="1">
                <a:tableStyleId>{5C22544A-7EE6-4342-B048-85BDC9FD1C3A}</a:tableStyleId>
              </a:tblPr>
              <a:tblGrid>
                <a:gridCol w="8657610">
                  <a:extLst>
                    <a:ext uri="{9D8B030D-6E8A-4147-A177-3AD203B41FA5}">
                      <a16:colId xmlns:a16="http://schemas.microsoft.com/office/drawing/2014/main" val="20000"/>
                    </a:ext>
                  </a:extLst>
                </a:gridCol>
              </a:tblGrid>
              <a:tr h="2006198">
                <a:tc>
                  <a:txBody>
                    <a:bodyPr/>
                    <a:lstStyle/>
                    <a:p>
                      <a:r>
                        <a:rPr lang="en-GB" sz="1200" b="1" dirty="0">
                          <a:solidFill>
                            <a:schemeClr val="tx1"/>
                          </a:solidFill>
                        </a:rPr>
                        <a:t>Specification: </a:t>
                      </a:r>
                    </a:p>
                    <a:p>
                      <a:endParaRPr lang="en-GB" sz="1200" b="1" dirty="0">
                        <a:solidFill>
                          <a:schemeClr val="tx1"/>
                        </a:solidFill>
                      </a:endParaRPr>
                    </a:p>
                    <a:p>
                      <a:pPr marL="285750" lvl="0" indent="-285750">
                        <a:buFont typeface="Arial" panose="020B0604020202020204" pitchFamily="34" charset="0"/>
                        <a:buChar char="•"/>
                      </a:pPr>
                      <a:r>
                        <a:rPr lang="en-GB" sz="1200" b="1" kern="1200" dirty="0">
                          <a:solidFill>
                            <a:schemeClr val="tx1"/>
                          </a:solidFill>
                          <a:effectLst/>
                          <a:latin typeface="+mn-lt"/>
                          <a:ea typeface="+mn-ea"/>
                          <a:cs typeface="+mn-cs"/>
                        </a:rPr>
                        <a:t>Weekly visual health and safety inspections of all play equipment including shelters. </a:t>
                      </a:r>
                      <a:r>
                        <a:rPr lang="en-GB" sz="1200" b="1" i="1" kern="1200" dirty="0">
                          <a:solidFill>
                            <a:schemeClr val="tx1"/>
                          </a:solidFill>
                          <a:effectLst/>
                          <a:latin typeface="+mn-lt"/>
                          <a:ea typeface="+mn-ea"/>
                          <a:cs typeface="+mn-cs"/>
                        </a:rPr>
                        <a:t>To include play equipment, signage, tables, seating, bins, gate operating properly, and play area fencing. </a:t>
                      </a:r>
                    </a:p>
                    <a:p>
                      <a:pPr marL="285750" lvl="0" indent="-285750">
                        <a:buFont typeface="Arial" panose="020B0604020202020204" pitchFamily="34" charset="0"/>
                        <a:buChar char="•"/>
                      </a:pPr>
                      <a:r>
                        <a:rPr lang="en-GB" sz="1200" b="1" kern="1200" dirty="0">
                          <a:solidFill>
                            <a:schemeClr val="tx1"/>
                          </a:solidFill>
                          <a:effectLst/>
                          <a:latin typeface="+mn-lt"/>
                          <a:ea typeface="+mn-ea"/>
                          <a:cs typeface="+mn-cs"/>
                        </a:rPr>
                        <a:t>Inspect play area ground for trip hazards including fox holes, rabbit holes, badger works or other animal damage.</a:t>
                      </a:r>
                    </a:p>
                    <a:p>
                      <a:pPr marL="285750" lvl="0" indent="-285750">
                        <a:buFont typeface="Arial" panose="020B0604020202020204" pitchFamily="34" charset="0"/>
                        <a:buChar char="•"/>
                      </a:pPr>
                      <a:r>
                        <a:rPr lang="en-GB" sz="1200" b="1" kern="1200" dirty="0">
                          <a:solidFill>
                            <a:schemeClr val="tx1"/>
                          </a:solidFill>
                          <a:effectLst/>
                          <a:latin typeface="+mn-lt"/>
                          <a:ea typeface="+mn-ea"/>
                          <a:cs typeface="+mn-cs"/>
                        </a:rPr>
                        <a:t>Make safe any damage or hazard.</a:t>
                      </a:r>
                    </a:p>
                    <a:p>
                      <a:pPr marL="285750" lvl="0" indent="-285750">
                        <a:buFont typeface="Arial" panose="020B0604020202020204" pitchFamily="34" charset="0"/>
                        <a:buChar char="•"/>
                      </a:pPr>
                      <a:r>
                        <a:rPr lang="en-GB" sz="1200" b="1" kern="1200" dirty="0">
                          <a:solidFill>
                            <a:schemeClr val="tx1"/>
                          </a:solidFill>
                          <a:effectLst/>
                          <a:latin typeface="+mn-lt"/>
                          <a:ea typeface="+mn-ea"/>
                          <a:cs typeface="+mn-cs"/>
                        </a:rPr>
                        <a:t>Provide photographs of any defective equipment as required to assist with the ordering of parts or assessing work. </a:t>
                      </a:r>
                    </a:p>
                    <a:p>
                      <a:pPr marL="285750" lvl="0" indent="-285750">
                        <a:buFont typeface="Arial" panose="020B0604020202020204" pitchFamily="34" charset="0"/>
                        <a:buChar char="•"/>
                      </a:pPr>
                      <a:r>
                        <a:rPr lang="en-GB" sz="1200" b="1" kern="1200" dirty="0">
                          <a:solidFill>
                            <a:schemeClr val="tx1"/>
                          </a:solidFill>
                          <a:effectLst/>
                          <a:latin typeface="+mn-lt"/>
                          <a:ea typeface="+mn-ea"/>
                          <a:cs typeface="+mn-cs"/>
                        </a:rPr>
                        <a:t>Quote for remedial works identified during visual inspections or as a result of the independent Annual Inspection.</a:t>
                      </a:r>
                    </a:p>
                    <a:p>
                      <a:pPr marL="285750" lvl="0" indent="-285750">
                        <a:buFont typeface="Arial" panose="020B0604020202020204" pitchFamily="34" charset="0"/>
                        <a:buChar char="•"/>
                      </a:pPr>
                      <a:r>
                        <a:rPr lang="en-GB" sz="1200" b="1" kern="1200" dirty="0">
                          <a:solidFill>
                            <a:schemeClr val="tx1"/>
                          </a:solidFill>
                          <a:effectLst/>
                          <a:latin typeface="+mn-lt"/>
                          <a:ea typeface="+mn-ea"/>
                          <a:cs typeface="+mn-cs"/>
                        </a:rPr>
                        <a:t>Report any matters requiring attention to Officers promptly following each inspection.</a:t>
                      </a:r>
                    </a:p>
                    <a:p>
                      <a:pPr marL="285750" lvl="0" indent="-285750">
                        <a:buFont typeface="Arial" panose="020B0604020202020204" pitchFamily="34" charset="0"/>
                        <a:buChar char="•"/>
                      </a:pPr>
                      <a:r>
                        <a:rPr lang="en-GB" sz="1200" b="1" kern="1200" dirty="0">
                          <a:solidFill>
                            <a:schemeClr val="tx1"/>
                          </a:solidFill>
                          <a:effectLst/>
                          <a:latin typeface="+mn-lt"/>
                          <a:ea typeface="+mn-ea"/>
                          <a:cs typeface="+mn-cs"/>
                        </a:rPr>
                        <a:t>Complete and return maintenance / safety inspection schedule on a weekly basis. </a:t>
                      </a:r>
                    </a:p>
                    <a:p>
                      <a:pPr marL="285750" lvl="0" indent="-285750">
                        <a:buFont typeface="Arial" panose="020B0604020202020204" pitchFamily="34" charset="0"/>
                        <a:buChar char="•"/>
                      </a:pPr>
                      <a:endParaRPr lang="en-GB" sz="1200" b="1" kern="1200" dirty="0">
                        <a:solidFill>
                          <a:schemeClr val="tx1"/>
                        </a:solidFill>
                        <a:effectLst/>
                        <a:latin typeface="+mn-lt"/>
                        <a:ea typeface="+mn-ea"/>
                        <a:cs typeface="+mn-cs"/>
                      </a:endParaRPr>
                    </a:p>
                    <a:p>
                      <a:pPr marL="0" lvl="0" indent="0">
                        <a:buFont typeface="Arial" panose="020B0604020202020204" pitchFamily="34" charset="0"/>
                        <a:buNone/>
                      </a:pPr>
                      <a:r>
                        <a:rPr lang="en-GB" sz="1200" b="1" i="1" kern="1200" dirty="0">
                          <a:solidFill>
                            <a:schemeClr val="tx1"/>
                          </a:solidFill>
                          <a:effectLst/>
                          <a:latin typeface="+mn-lt"/>
                          <a:ea typeface="+mn-ea"/>
                          <a:cs typeface="+mn-cs"/>
                        </a:rPr>
                        <a:t>Note: The Parish Council will arrange for an Annual Inspection of Play Areas. A report will identify works which need to be carried out immediately for reasons of safety as well as lower risk remedial works required. Specialist works identified in the report will </a:t>
                      </a:r>
                      <a:r>
                        <a:rPr lang="en-GB" sz="1200" b="1" i="1" kern="1200">
                          <a:solidFill>
                            <a:schemeClr val="tx1"/>
                          </a:solidFill>
                          <a:effectLst/>
                          <a:latin typeface="+mn-lt"/>
                          <a:ea typeface="+mn-ea"/>
                          <a:cs typeface="+mn-cs"/>
                        </a:rPr>
                        <a:t>be  </a:t>
                      </a:r>
                      <a:r>
                        <a:rPr lang="en-GB" sz="1200" b="1" i="1" kern="1200" dirty="0">
                          <a:solidFill>
                            <a:schemeClr val="tx1"/>
                          </a:solidFill>
                          <a:effectLst/>
                          <a:latin typeface="+mn-lt"/>
                          <a:ea typeface="+mn-ea"/>
                          <a:cs typeface="+mn-cs"/>
                        </a:rPr>
                        <a:t>carried out by a specialist. Street </a:t>
                      </a:r>
                      <a:r>
                        <a:rPr lang="en-GB" sz="1800" b="1" i="1" kern="1200" dirty="0">
                          <a:solidFill>
                            <a:schemeClr val="lt1"/>
                          </a:solidFill>
                          <a:effectLst/>
                          <a:latin typeface="+mn-lt"/>
                          <a:ea typeface="+mn-ea"/>
                          <a:cs typeface="+mn-cs"/>
                        </a:rPr>
                        <a:t>Parish Council to supply contractor with a copy of the tree survey report. </a:t>
                      </a:r>
                      <a:endParaRPr lang="en-GB" sz="1800" b="1" kern="1200" dirty="0">
                        <a:solidFill>
                          <a:schemeClr val="tx1"/>
                        </a:solidFill>
                        <a:effectLst/>
                        <a:latin typeface="+mn-lt"/>
                        <a:ea typeface="+mn-ea"/>
                        <a:cs typeface="+mn-cs"/>
                      </a:endParaRPr>
                    </a:p>
                    <a:p>
                      <a:endParaRPr lang="en-GB" sz="1200" b="1" dirty="0">
                        <a:solidFill>
                          <a:schemeClr val="tx1"/>
                        </a:solidFill>
                      </a:endParaRPr>
                    </a:p>
                    <a:p>
                      <a:pPr marL="285750" indent="-285750">
                        <a:buFont typeface="Arial" panose="020B0604020202020204" pitchFamily="34" charset="0"/>
                        <a:buNone/>
                      </a:pPr>
                      <a:endParaRPr lang="en-GB" sz="1200" b="0" baseline="0" dirty="0">
                        <a:solidFill>
                          <a:schemeClr val="tx1"/>
                        </a:solidFill>
                      </a:endParaRPr>
                    </a:p>
                    <a:p>
                      <a:pPr marL="0" indent="0">
                        <a:buFont typeface="Arial" panose="020B0604020202020204" pitchFamily="34" charset="0"/>
                        <a:buNone/>
                      </a:pPr>
                      <a:r>
                        <a:rPr lang="en-GB" sz="1200" b="1" baseline="0" dirty="0">
                          <a:solidFill>
                            <a:schemeClr val="tx1"/>
                          </a:solidFill>
                        </a:rPr>
                        <a:t> </a:t>
                      </a:r>
                    </a:p>
                    <a:p>
                      <a:pPr marL="0" indent="0">
                        <a:buFont typeface="Arial" panose="020B0604020202020204" pitchFamily="34" charset="0"/>
                        <a:buNone/>
                      </a:pPr>
                      <a:endParaRPr lang="en-GB" sz="1200" b="1" baseline="0" dirty="0">
                        <a:solidFill>
                          <a:srgbClr val="FF0000"/>
                        </a:solidFill>
                      </a:endParaRPr>
                    </a:p>
                  </a:txBody>
                  <a:tcPr marL="91447" marR="91447"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6F523946-FCF9-BBCC-B548-0685CF3F0594}"/>
              </a:ext>
            </a:extLst>
          </p:cNvPr>
          <p:cNvGraphicFramePr>
            <a:graphicFrameLocks noGrp="1"/>
          </p:cNvGraphicFramePr>
          <p:nvPr/>
        </p:nvGraphicFramePr>
        <p:xfrm>
          <a:off x="161925" y="2984500"/>
          <a:ext cx="2922588" cy="2162175"/>
        </p:xfrm>
        <a:graphic>
          <a:graphicData uri="http://schemas.openxmlformats.org/drawingml/2006/table">
            <a:tbl>
              <a:tblPr firstRow="1" bandRow="1">
                <a:tableStyleId>{5C22544A-7EE6-4342-B048-85BDC9FD1C3A}</a:tableStyleId>
              </a:tblPr>
              <a:tblGrid>
                <a:gridCol w="2922588">
                  <a:extLst>
                    <a:ext uri="{9D8B030D-6E8A-4147-A177-3AD203B41FA5}">
                      <a16:colId xmlns:a16="http://schemas.microsoft.com/office/drawing/2014/main" val="20000"/>
                    </a:ext>
                  </a:extLst>
                </a:gridCol>
              </a:tblGrid>
              <a:tr h="2162175">
                <a:tc>
                  <a:txBody>
                    <a:bodyPr/>
                    <a:lstStyle/>
                    <a:p>
                      <a:endParaRPr lang="en-GB" sz="1800" dirty="0"/>
                    </a:p>
                  </a:txBody>
                  <a:tcPr marL="91454" marR="91454"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Rectangle 14">
            <a:extLst>
              <a:ext uri="{FF2B5EF4-FFF2-40B4-BE49-F238E27FC236}">
                <a16:creationId xmlns:a16="http://schemas.microsoft.com/office/drawing/2014/main" id="{939A6037-76A2-C35F-52EC-22245F3DB19D}"/>
              </a:ext>
            </a:extLst>
          </p:cNvPr>
          <p:cNvSpPr/>
          <p:nvPr/>
        </p:nvSpPr>
        <p:spPr>
          <a:xfrm>
            <a:off x="0" y="6469063"/>
            <a:ext cx="9144000" cy="388937"/>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 name="TextBox 25">
            <a:extLst>
              <a:ext uri="{FF2B5EF4-FFF2-40B4-BE49-F238E27FC236}">
                <a16:creationId xmlns:a16="http://schemas.microsoft.com/office/drawing/2014/main" id="{C8B015A1-E563-B467-8FC5-BA56CC52835D}"/>
              </a:ext>
            </a:extLst>
          </p:cNvPr>
          <p:cNvSpPr txBox="1"/>
          <p:nvPr/>
        </p:nvSpPr>
        <p:spPr>
          <a:xfrm>
            <a:off x="0" y="0"/>
            <a:ext cx="4078514" cy="369332"/>
          </a:xfrm>
          <a:prstGeom prst="rect">
            <a:avLst/>
          </a:prstGeom>
          <a:noFill/>
        </p:spPr>
        <p:txBody>
          <a:bodyPr wrap="square" rtlCol="0">
            <a:spAutoFit/>
          </a:bodyPr>
          <a:lstStyle/>
          <a:p>
            <a:r>
              <a:rPr lang="en-GB" b="1">
                <a:solidFill>
                  <a:schemeClr val="bg1"/>
                </a:solidFill>
              </a:rPr>
              <a:t>[OFFICIAL]</a:t>
            </a:r>
          </a:p>
        </p:txBody>
      </p:sp>
      <p:sp>
        <p:nvSpPr>
          <p:cNvPr id="27" name="TextBox 26">
            <a:extLst>
              <a:ext uri="{FF2B5EF4-FFF2-40B4-BE49-F238E27FC236}">
                <a16:creationId xmlns:a16="http://schemas.microsoft.com/office/drawing/2014/main" id="{255CE942-E669-94F7-9EC8-C5497A32F654}"/>
              </a:ext>
            </a:extLst>
          </p:cNvPr>
          <p:cNvSpPr txBox="1"/>
          <p:nvPr/>
        </p:nvSpPr>
        <p:spPr>
          <a:xfrm>
            <a:off x="0" y="6488668"/>
            <a:ext cx="4078514" cy="369332"/>
          </a:xfrm>
          <a:prstGeom prst="rect">
            <a:avLst/>
          </a:prstGeom>
          <a:noFill/>
        </p:spPr>
        <p:txBody>
          <a:bodyPr wrap="square" rtlCol="0">
            <a:spAutoFit/>
          </a:bodyPr>
          <a:lstStyle/>
          <a:p>
            <a:r>
              <a:rPr lang="en-GB" b="1">
                <a:solidFill>
                  <a:schemeClr val="bg1"/>
                </a:solidFill>
              </a:rPr>
              <a:t>[OFFICIAL]</a:t>
            </a:r>
          </a:p>
        </p:txBody>
      </p:sp>
    </p:spTree>
    <p:extLst>
      <p:ext uri="{BB962C8B-B14F-4D97-AF65-F5344CB8AC3E}">
        <p14:creationId xmlns:p14="http://schemas.microsoft.com/office/powerpoint/2010/main" val="3418782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5098"/>
          </a:schemeClr>
        </a:solidFill>
        <a:effectLst/>
      </p:bgPr>
    </p:bg>
    <p:spTree>
      <p:nvGrpSpPr>
        <p:cNvPr id="1" name=""/>
        <p:cNvGrpSpPr/>
        <p:nvPr/>
      </p:nvGrpSpPr>
      <p:grpSpPr>
        <a:xfrm>
          <a:off x="0" y="0"/>
          <a:ext cx="0" cy="0"/>
          <a:chOff x="0" y="0"/>
          <a:chExt cx="0" cy="0"/>
        </a:xfrm>
      </p:grpSpPr>
      <p:sp>
        <p:nvSpPr>
          <p:cNvPr id="2" name="Rectangle 1"/>
          <p:cNvSpPr/>
          <p:nvPr/>
        </p:nvSpPr>
        <p:spPr>
          <a:xfrm>
            <a:off x="0" y="-19050"/>
            <a:ext cx="9144000" cy="657225"/>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800" b="1"/>
          </a:p>
          <a:p>
            <a:pPr algn="ctr" eaLnBrk="1" fontAlgn="auto" hangingPunct="1">
              <a:spcBef>
                <a:spcPts val="0"/>
              </a:spcBef>
              <a:spcAft>
                <a:spcPts val="0"/>
              </a:spcAft>
              <a:defRPr/>
            </a:pPr>
            <a:r>
              <a:rPr lang="en-GB" sz="2800" b="1"/>
              <a:t>Asset Maintenance (Benches &amp; Street Furniture)</a:t>
            </a:r>
          </a:p>
          <a:p>
            <a:pPr algn="ctr" eaLnBrk="1" fontAlgn="auto" hangingPunct="1">
              <a:spcBef>
                <a:spcPts val="0"/>
              </a:spcBef>
              <a:spcAft>
                <a:spcPts val="0"/>
              </a:spcAft>
              <a:defRPr/>
            </a:pPr>
            <a:endParaRPr lang="en-GB" sz="2800" b="1"/>
          </a:p>
        </p:txBody>
      </p:sp>
      <p:sp>
        <p:nvSpPr>
          <p:cNvPr id="5" name="Rectangle 4"/>
          <p:cNvSpPr/>
          <p:nvPr/>
        </p:nvSpPr>
        <p:spPr>
          <a:xfrm>
            <a:off x="0" y="9620250"/>
            <a:ext cx="2695575" cy="106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1821546728"/>
              </p:ext>
            </p:extLst>
          </p:nvPr>
        </p:nvGraphicFramePr>
        <p:xfrm>
          <a:off x="3319974" y="3143736"/>
          <a:ext cx="4726745" cy="3714264"/>
        </p:xfrm>
        <a:graphic>
          <a:graphicData uri="http://schemas.openxmlformats.org/drawingml/2006/table">
            <a:tbl>
              <a:tblPr firstRow="1" bandRow="1">
                <a:tableStyleId>{5C22544A-7EE6-4342-B048-85BDC9FD1C3A}</a:tableStyleId>
              </a:tblPr>
              <a:tblGrid>
                <a:gridCol w="4726745">
                  <a:extLst>
                    <a:ext uri="{9D8B030D-6E8A-4147-A177-3AD203B41FA5}">
                      <a16:colId xmlns:a16="http://schemas.microsoft.com/office/drawing/2014/main" val="20000"/>
                    </a:ext>
                  </a:extLst>
                </a:gridCol>
              </a:tblGrid>
              <a:tr h="3714264">
                <a:tc>
                  <a:txBody>
                    <a:bodyPr/>
                    <a:lstStyle/>
                    <a:p>
                      <a:r>
                        <a:rPr lang="en-GB" sz="1200" b="1" dirty="0">
                          <a:solidFill>
                            <a:schemeClr val="tx1"/>
                          </a:solidFill>
                        </a:rPr>
                        <a:t> Specification:</a:t>
                      </a:r>
                    </a:p>
                    <a:p>
                      <a:pPr marL="0" indent="0">
                        <a:buFont typeface="Arial" panose="020B0604020202020204" pitchFamily="34" charset="0"/>
                        <a:buNone/>
                      </a:pPr>
                      <a:endParaRPr lang="en-GB" sz="1200" b="0" baseline="0" dirty="0">
                        <a:solidFill>
                          <a:schemeClr val="tx1"/>
                        </a:solidFill>
                      </a:endParaRPr>
                    </a:p>
                    <a:p>
                      <a:pPr marL="285750" indent="-285750">
                        <a:buFont typeface="Arial" panose="020B0604020202020204" pitchFamily="34" charset="0"/>
                        <a:buChar char="•"/>
                      </a:pPr>
                      <a:r>
                        <a:rPr lang="en-GB" sz="1200" b="0" baseline="0" dirty="0">
                          <a:solidFill>
                            <a:schemeClr val="tx1"/>
                          </a:solidFill>
                        </a:rPr>
                        <a:t>Furniture clear from litter and debris.</a:t>
                      </a:r>
                    </a:p>
                    <a:p>
                      <a:pPr marL="285750" indent="-285750">
                        <a:buFont typeface="Arial" panose="020B0604020202020204" pitchFamily="34" charset="0"/>
                        <a:buChar char="•"/>
                      </a:pPr>
                      <a:endParaRPr lang="en-GB" sz="1200" b="0" baseline="0" dirty="0">
                        <a:solidFill>
                          <a:schemeClr val="tx1"/>
                        </a:solidFill>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Furniture kept in a clean and hygienic condition.</a:t>
                      </a:r>
                    </a:p>
                    <a:p>
                      <a:pPr marL="285750" indent="-285750">
                        <a:buFont typeface="Arial" panose="020B0604020202020204" pitchFamily="34" charset="0"/>
                        <a:buChar char="•"/>
                      </a:pPr>
                      <a:endParaRPr lang="en-GB" sz="1200" b="0" baseline="0" dirty="0">
                        <a:solidFill>
                          <a:schemeClr val="tx1"/>
                        </a:solidFill>
                      </a:endParaRPr>
                    </a:p>
                    <a:p>
                      <a:pPr marL="285750" indent="-285750">
                        <a:buFont typeface="Arial" panose="020B0604020202020204" pitchFamily="34" charset="0"/>
                        <a:buChar char="•"/>
                      </a:pPr>
                      <a:r>
                        <a:rPr lang="en-GB" sz="1200" b="0" baseline="0" dirty="0">
                          <a:solidFill>
                            <a:schemeClr val="tx1"/>
                          </a:solidFill>
                        </a:rPr>
                        <a:t>Defective furniture made safe and secure.</a:t>
                      </a:r>
                    </a:p>
                    <a:p>
                      <a:pPr marL="285750" indent="-285750">
                        <a:buFont typeface="Arial" panose="020B0604020202020204" pitchFamily="34" charset="0"/>
                        <a:buChar char="•"/>
                      </a:pPr>
                      <a:endParaRPr lang="en-GB" sz="1200" b="0" baseline="0" dirty="0">
                        <a:solidFill>
                          <a:schemeClr val="tx1"/>
                        </a:solidFill>
                      </a:endParaRPr>
                    </a:p>
                    <a:p>
                      <a:pPr marL="285750" indent="-285750">
                        <a:buFont typeface="Arial" panose="020B0604020202020204" pitchFamily="34" charset="0"/>
                        <a:buChar char="•"/>
                      </a:pPr>
                      <a:r>
                        <a:rPr lang="en-GB" sz="1200" b="0" baseline="0" dirty="0">
                          <a:solidFill>
                            <a:schemeClr val="tx1"/>
                          </a:solidFill>
                        </a:rPr>
                        <a:t>Damaged and unsafe furniture reported.</a:t>
                      </a:r>
                      <a:br>
                        <a:rPr lang="en-GB" sz="1200" b="0" baseline="0" dirty="0">
                          <a:solidFill>
                            <a:schemeClr val="tx1"/>
                          </a:solidFill>
                        </a:rPr>
                      </a:br>
                      <a:endParaRPr lang="en-GB" sz="1200" b="0" baseline="0" dirty="0">
                        <a:solidFill>
                          <a:schemeClr val="tx1"/>
                        </a:solidFill>
                      </a:endParaRPr>
                    </a:p>
                    <a:p>
                      <a:pPr marL="285750" lvl="0" indent="-285750">
                        <a:buFont typeface="Arial" panose="020B0604020202020204" pitchFamily="34" charset="0"/>
                        <a:buChar char="•"/>
                      </a:pPr>
                      <a:r>
                        <a:rPr lang="en-GB" sz="1200" b="0" kern="1200" dirty="0">
                          <a:solidFill>
                            <a:schemeClr val="tx1"/>
                          </a:solidFill>
                          <a:effectLst/>
                          <a:latin typeface="+mn-lt"/>
                          <a:ea typeface="+mn-ea"/>
                          <a:cs typeface="+mn-cs"/>
                        </a:rPr>
                        <a:t>All seats to be cleaned throughout the year.</a:t>
                      </a:r>
                    </a:p>
                    <a:p>
                      <a:pPr marL="0" lvl="0" indent="0">
                        <a:buFont typeface="Arial" panose="020B0604020202020204" pitchFamily="34" charset="0"/>
                        <a:buNone/>
                      </a:pPr>
                      <a:endParaRPr lang="en-GB" sz="1200" b="0" kern="1200" dirty="0">
                        <a:solidFill>
                          <a:schemeClr val="tx1"/>
                        </a:solidFill>
                        <a:effectLst/>
                        <a:latin typeface="+mn-lt"/>
                        <a:ea typeface="+mn-ea"/>
                        <a:cs typeface="+mn-cs"/>
                      </a:endParaRPr>
                    </a:p>
                    <a:p>
                      <a:pPr marL="285750" lvl="0" indent="-285750">
                        <a:buFont typeface="Arial" panose="020B0604020202020204" pitchFamily="34" charset="0"/>
                        <a:buChar char="•"/>
                      </a:pPr>
                      <a:r>
                        <a:rPr lang="en-GB" sz="1200" b="0" kern="1200" dirty="0">
                          <a:solidFill>
                            <a:schemeClr val="tx1"/>
                          </a:solidFill>
                          <a:effectLst/>
                          <a:latin typeface="+mn-lt"/>
                          <a:ea typeface="+mn-ea"/>
                          <a:cs typeface="+mn-cs"/>
                        </a:rPr>
                        <a:t>Report defect or damage to Officers and make safe.</a:t>
                      </a:r>
                    </a:p>
                    <a:p>
                      <a:pPr marL="285750" lvl="0" indent="-285750">
                        <a:buFont typeface="Arial" panose="020B0604020202020204" pitchFamily="34" charset="0"/>
                        <a:buChar char="•"/>
                      </a:pPr>
                      <a:r>
                        <a:rPr lang="en-GB" sz="1200" b="0" kern="1200" dirty="0">
                          <a:solidFill>
                            <a:schemeClr val="tx1"/>
                          </a:solidFill>
                          <a:effectLst/>
                          <a:latin typeface="+mn-lt"/>
                          <a:ea typeface="+mn-ea"/>
                          <a:cs typeface="+mn-cs"/>
                        </a:rPr>
                        <a:t>Quote for any repairs or maintenance tasks as required. </a:t>
                      </a:r>
                    </a:p>
                    <a:p>
                      <a:pPr marL="0" indent="0">
                        <a:buFont typeface="Arial" panose="020B0604020202020204" pitchFamily="34" charset="0"/>
                        <a:buNone/>
                      </a:pPr>
                      <a:endParaRPr lang="en-GB" sz="1400" b="1" baseline="0" dirty="0">
                        <a:solidFill>
                          <a:schemeClr val="tx1"/>
                        </a:solidFill>
                      </a:endParaRPr>
                    </a:p>
                  </a:txBody>
                  <a:tcPr marL="91473" marR="9147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nvGraphicFramePr>
        <p:xfrm>
          <a:off x="146050" y="809625"/>
          <a:ext cx="8766174" cy="2138363"/>
        </p:xfrm>
        <a:graphic>
          <a:graphicData uri="http://schemas.openxmlformats.org/drawingml/2006/table">
            <a:tbl>
              <a:tblPr firstRow="1" bandRow="1">
                <a:tableStyleId>{5C22544A-7EE6-4342-B048-85BDC9FD1C3A}</a:tableStyleId>
              </a:tblPr>
              <a:tblGrid>
                <a:gridCol w="2922058">
                  <a:extLst>
                    <a:ext uri="{9D8B030D-6E8A-4147-A177-3AD203B41FA5}">
                      <a16:colId xmlns:a16="http://schemas.microsoft.com/office/drawing/2014/main" val="20000"/>
                    </a:ext>
                  </a:extLst>
                </a:gridCol>
                <a:gridCol w="2922058">
                  <a:extLst>
                    <a:ext uri="{9D8B030D-6E8A-4147-A177-3AD203B41FA5}">
                      <a16:colId xmlns:a16="http://schemas.microsoft.com/office/drawing/2014/main" val="20001"/>
                    </a:ext>
                  </a:extLst>
                </a:gridCol>
                <a:gridCol w="2922058">
                  <a:extLst>
                    <a:ext uri="{9D8B030D-6E8A-4147-A177-3AD203B41FA5}">
                      <a16:colId xmlns:a16="http://schemas.microsoft.com/office/drawing/2014/main" val="20002"/>
                    </a:ext>
                  </a:extLst>
                </a:gridCol>
              </a:tblGrid>
              <a:tr h="2138363">
                <a:tc>
                  <a:txBody>
                    <a:bodyPr/>
                    <a:lstStyle/>
                    <a:p>
                      <a:endParaRPr lang="en-GB" sz="1800"/>
                    </a:p>
                  </a:txBody>
                  <a:tcPr marL="91438" marR="91438"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a:p>
                  </a:txBody>
                  <a:tcPr marL="91438" marR="91438"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a:p>
                  </a:txBody>
                  <a:tcPr marL="91438" marR="91438"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161925" y="2984500"/>
          <a:ext cx="2882900" cy="2162175"/>
        </p:xfrm>
        <a:graphic>
          <a:graphicData uri="http://schemas.openxmlformats.org/drawingml/2006/table">
            <a:tbl>
              <a:tblPr firstRow="1" bandRow="1">
                <a:tableStyleId>{5C22544A-7EE6-4342-B048-85BDC9FD1C3A}</a:tableStyleId>
              </a:tblPr>
              <a:tblGrid>
                <a:gridCol w="2882900">
                  <a:extLst>
                    <a:ext uri="{9D8B030D-6E8A-4147-A177-3AD203B41FA5}">
                      <a16:colId xmlns:a16="http://schemas.microsoft.com/office/drawing/2014/main" val="20000"/>
                    </a:ext>
                  </a:extLst>
                </a:gridCol>
              </a:tblGrid>
              <a:tr h="2162175">
                <a:tc>
                  <a:txBody>
                    <a:bodyPr/>
                    <a:lstStyle/>
                    <a:p>
                      <a:endParaRPr lang="en-GB" sz="1800"/>
                    </a:p>
                  </a:txBody>
                  <a:tcPr marL="91460" marR="91460"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Rectangle 8"/>
          <p:cNvSpPr/>
          <p:nvPr/>
        </p:nvSpPr>
        <p:spPr>
          <a:xfrm>
            <a:off x="2460625" y="4373563"/>
            <a:ext cx="620713" cy="923925"/>
          </a:xfrm>
          <a:prstGeom prst="rect">
            <a:avLst/>
          </a:prstGeom>
          <a:noFill/>
        </p:spPr>
        <p:txBody>
          <a:bodyPr wrap="none">
            <a:spAutoFit/>
          </a:bodyPr>
          <a:lstStyle/>
          <a:p>
            <a:pPr algn="ctr">
              <a:defRPr/>
            </a:pPr>
            <a:r>
              <a:rPr lang="en-US" sz="5400" b="1">
                <a:ln w="0"/>
                <a:solidFill>
                  <a:srgbClr val="FF0000"/>
                </a:solidFill>
                <a:effectLst>
                  <a:outerShdw blurRad="38100" dist="19050" dir="2700000" algn="tl" rotWithShape="0">
                    <a:schemeClr val="dk1">
                      <a:alpha val="40000"/>
                    </a:schemeClr>
                  </a:outerShdw>
                </a:effectLst>
              </a:rPr>
              <a:t>D</a:t>
            </a:r>
          </a:p>
        </p:txBody>
      </p:sp>
      <p:sp>
        <p:nvSpPr>
          <p:cNvPr id="13" name="Rectangle 12"/>
          <p:cNvSpPr/>
          <p:nvPr/>
        </p:nvSpPr>
        <p:spPr>
          <a:xfrm>
            <a:off x="0" y="6469063"/>
            <a:ext cx="9144000" cy="388937"/>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278"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9163" y="833438"/>
            <a:ext cx="294322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833438"/>
            <a:ext cx="2830512"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32" descr="C:\Users\danmi\AppData\Local\Microsoft\Windows\Temporary Internet Files\Content.Outlook\LBDXSP0S\FullSizeRender (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5463" y="833438"/>
            <a:ext cx="2824162"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33" descr="C:\Users\danmi\AppData\Local\Microsoft\Windows\Temporary Internet Files\Content.Outlook\LBDXSP0S\broken ben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606" y="3226131"/>
            <a:ext cx="2882900"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144463" y="793750"/>
            <a:ext cx="2840037" cy="474663"/>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altLang="en-US" sz="1200">
                <a:solidFill>
                  <a:schemeClr val="tx1"/>
                </a:solidFill>
              </a:rPr>
              <a:t>Good overall condition. Clean with no damage, paint in good order</a:t>
            </a:r>
          </a:p>
        </p:txBody>
      </p:sp>
      <p:sp>
        <p:nvSpPr>
          <p:cNvPr id="19" name="Rectangle 18"/>
          <p:cNvSpPr/>
          <p:nvPr/>
        </p:nvSpPr>
        <p:spPr>
          <a:xfrm>
            <a:off x="144463" y="635000"/>
            <a:ext cx="534987" cy="784225"/>
          </a:xfrm>
          <a:prstGeom prst="rect">
            <a:avLst/>
          </a:prstGeom>
          <a:noFill/>
        </p:spPr>
        <p:txBody>
          <a:bodyPr wrap="none">
            <a:spAutoFit/>
          </a:bodyPr>
          <a:lstStyle/>
          <a:p>
            <a:pPr algn="ctr">
              <a:defRPr/>
            </a:pPr>
            <a:r>
              <a:rPr lang="en-GB" sz="4500" b="1">
                <a:ln w="0"/>
                <a:solidFill>
                  <a:srgbClr val="00B050"/>
                </a:solidFill>
                <a:effectLst>
                  <a:outerShdw blurRad="38100" dist="19050" dir="2700000" algn="tl" rotWithShape="0">
                    <a:schemeClr val="dk1">
                      <a:alpha val="40000"/>
                    </a:schemeClr>
                  </a:outerShdw>
                </a:effectLst>
              </a:rPr>
              <a:t>A</a:t>
            </a:r>
            <a:endParaRPr lang="en-US" sz="4500" b="1">
              <a:ln w="0"/>
              <a:solidFill>
                <a:srgbClr val="00B050"/>
              </a:solidFill>
              <a:effectLst>
                <a:outerShdw blurRad="38100" dist="19050" dir="2700000" algn="tl" rotWithShape="0">
                  <a:schemeClr val="dk1">
                    <a:alpha val="40000"/>
                  </a:schemeClr>
                </a:outerShdw>
              </a:effectLst>
            </a:endParaRPr>
          </a:p>
        </p:txBody>
      </p:sp>
      <p:sp>
        <p:nvSpPr>
          <p:cNvPr id="20" name="TextBox 19"/>
          <p:cNvSpPr txBox="1"/>
          <p:nvPr/>
        </p:nvSpPr>
        <p:spPr>
          <a:xfrm>
            <a:off x="3065463" y="811213"/>
            <a:ext cx="2852737" cy="430212"/>
          </a:xfrm>
          <a:prstGeom prst="rect">
            <a:avLst/>
          </a:prstGeom>
          <a:solidFill>
            <a:schemeClr val="bg1"/>
          </a:solidFill>
          <a:effectLst/>
        </p:spPr>
        <p:txBody>
          <a:bodyPr>
            <a:spAutoFit/>
          </a:bodyPr>
          <a:lstStyle/>
          <a:p>
            <a:pPr algn="r">
              <a:defRPr/>
            </a:pPr>
            <a:r>
              <a:rPr lang="en-GB" altLang="en-US" sz="1100"/>
              <a:t>        No damage, paint starting to look poor. Clean and tidy</a:t>
            </a:r>
            <a:endParaRPr lang="en-GB" sz="1100"/>
          </a:p>
        </p:txBody>
      </p:sp>
      <p:sp>
        <p:nvSpPr>
          <p:cNvPr id="21" name="Rectangle 20"/>
          <p:cNvSpPr/>
          <p:nvPr/>
        </p:nvSpPr>
        <p:spPr>
          <a:xfrm>
            <a:off x="3090863" y="635000"/>
            <a:ext cx="508000" cy="784225"/>
          </a:xfrm>
          <a:prstGeom prst="rect">
            <a:avLst/>
          </a:prstGeom>
          <a:noFill/>
        </p:spPr>
        <p:txBody>
          <a:bodyPr wrap="none">
            <a:spAutoFit/>
          </a:bodyPr>
          <a:lstStyle/>
          <a:p>
            <a:pPr algn="ctr">
              <a:defRPr/>
            </a:pPr>
            <a:r>
              <a:rPr lang="en-GB" sz="4500" b="1">
                <a:ln w="0"/>
                <a:solidFill>
                  <a:srgbClr val="92D050"/>
                </a:solidFill>
                <a:effectLst>
                  <a:outerShdw blurRad="38100" dist="19050" dir="2700000" algn="tl" rotWithShape="0">
                    <a:schemeClr val="dk1">
                      <a:alpha val="40000"/>
                    </a:schemeClr>
                  </a:outerShdw>
                </a:effectLst>
              </a:rPr>
              <a:t>B</a:t>
            </a:r>
            <a:endParaRPr lang="en-US" sz="4500" b="1">
              <a:ln w="0"/>
              <a:solidFill>
                <a:srgbClr val="92D050"/>
              </a:solidFill>
              <a:effectLst>
                <a:outerShdw blurRad="38100" dist="19050" dir="2700000" algn="tl" rotWithShape="0">
                  <a:schemeClr val="dk1">
                    <a:alpha val="40000"/>
                  </a:schemeClr>
                </a:outerShdw>
              </a:effectLst>
            </a:endParaRPr>
          </a:p>
        </p:txBody>
      </p:sp>
      <p:sp>
        <p:nvSpPr>
          <p:cNvPr id="22" name="TextBox 21"/>
          <p:cNvSpPr txBox="1"/>
          <p:nvPr/>
        </p:nvSpPr>
        <p:spPr>
          <a:xfrm>
            <a:off x="5999163" y="811213"/>
            <a:ext cx="2954337" cy="430212"/>
          </a:xfrm>
          <a:prstGeom prst="rect">
            <a:avLst/>
          </a:prstGeom>
          <a:solidFill>
            <a:schemeClr val="bg1"/>
          </a:solidFill>
          <a:effectLst/>
        </p:spPr>
        <p:txBody>
          <a:bodyPr>
            <a:spAutoFit/>
          </a:bodyPr>
          <a:lstStyle/>
          <a:p>
            <a:pPr algn="r">
              <a:defRPr/>
            </a:pPr>
            <a:r>
              <a:rPr lang="en-GB" altLang="en-US" sz="1100"/>
              <a:t>     Damage present. Poor condition overall. Made safe</a:t>
            </a:r>
            <a:endParaRPr lang="en-GB" sz="1100"/>
          </a:p>
        </p:txBody>
      </p:sp>
      <p:sp>
        <p:nvSpPr>
          <p:cNvPr id="23" name="Rectangle 22"/>
          <p:cNvSpPr/>
          <p:nvPr/>
        </p:nvSpPr>
        <p:spPr>
          <a:xfrm>
            <a:off x="6069013" y="614363"/>
            <a:ext cx="490537" cy="784225"/>
          </a:xfrm>
          <a:prstGeom prst="rect">
            <a:avLst/>
          </a:prstGeom>
          <a:noFill/>
        </p:spPr>
        <p:txBody>
          <a:bodyPr wrap="none">
            <a:spAutoFit/>
          </a:bodyPr>
          <a:lstStyle/>
          <a:p>
            <a:pPr algn="ctr">
              <a:defRPr/>
            </a:pPr>
            <a:r>
              <a:rPr lang="en-GB" sz="4500" b="1">
                <a:ln w="0"/>
                <a:solidFill>
                  <a:srgbClr val="FFC000"/>
                </a:solidFill>
                <a:effectLst>
                  <a:outerShdw blurRad="38100" dist="19050" dir="2700000" algn="tl" rotWithShape="0">
                    <a:schemeClr val="dk1">
                      <a:alpha val="40000"/>
                    </a:schemeClr>
                  </a:outerShdw>
                </a:effectLst>
              </a:rPr>
              <a:t>C</a:t>
            </a:r>
            <a:endParaRPr lang="en-US" sz="4500" b="1">
              <a:ln w="0"/>
              <a:solidFill>
                <a:srgbClr val="FFC000"/>
              </a:solidFill>
              <a:effectLst>
                <a:outerShdw blurRad="38100" dist="19050" dir="2700000" algn="tl" rotWithShape="0">
                  <a:schemeClr val="dk1">
                    <a:alpha val="40000"/>
                  </a:schemeClr>
                </a:outerShdw>
              </a:effectLst>
            </a:endParaRPr>
          </a:p>
        </p:txBody>
      </p:sp>
      <p:sp>
        <p:nvSpPr>
          <p:cNvPr id="24" name="TextBox 23"/>
          <p:cNvSpPr txBox="1"/>
          <p:nvPr/>
        </p:nvSpPr>
        <p:spPr>
          <a:xfrm>
            <a:off x="152400" y="3154363"/>
            <a:ext cx="2897187" cy="430212"/>
          </a:xfrm>
          <a:prstGeom prst="rect">
            <a:avLst/>
          </a:prstGeom>
          <a:solidFill>
            <a:schemeClr val="bg1"/>
          </a:solidFill>
          <a:effectLst/>
        </p:spPr>
        <p:txBody>
          <a:bodyPr>
            <a:spAutoFit/>
          </a:bodyPr>
          <a:lstStyle/>
          <a:p>
            <a:pPr algn="r">
              <a:defRPr/>
            </a:pPr>
            <a:r>
              <a:rPr lang="en-GB" altLang="en-US" sz="1100"/>
              <a:t>               Unsafe, vandalised. Very poor condition overall</a:t>
            </a:r>
            <a:endParaRPr lang="en-US" altLang="en-US" sz="1100" b="1">
              <a:solidFill>
                <a:srgbClr val="FF0000"/>
              </a:solidFill>
            </a:endParaRPr>
          </a:p>
        </p:txBody>
      </p:sp>
      <p:sp>
        <p:nvSpPr>
          <p:cNvPr id="25" name="Rectangle 24"/>
          <p:cNvSpPr/>
          <p:nvPr/>
        </p:nvSpPr>
        <p:spPr>
          <a:xfrm>
            <a:off x="152400" y="2800350"/>
            <a:ext cx="549275" cy="784225"/>
          </a:xfrm>
          <a:prstGeom prst="rect">
            <a:avLst/>
          </a:prstGeom>
          <a:noFill/>
        </p:spPr>
        <p:txBody>
          <a:bodyPr wrap="none">
            <a:spAutoFit/>
          </a:bodyPr>
          <a:lstStyle/>
          <a:p>
            <a:pPr algn="ctr">
              <a:defRPr/>
            </a:pPr>
            <a:r>
              <a:rPr lang="en-GB" sz="4500" b="1">
                <a:ln w="0"/>
                <a:solidFill>
                  <a:srgbClr val="FF0000"/>
                </a:solidFill>
                <a:effectLst>
                  <a:outerShdw blurRad="38100" dist="19050" dir="2700000" algn="tl" rotWithShape="0">
                    <a:schemeClr val="dk1">
                      <a:alpha val="40000"/>
                    </a:schemeClr>
                  </a:outerShdw>
                </a:effectLst>
              </a:rPr>
              <a:t>D</a:t>
            </a:r>
            <a:endParaRPr lang="en-US" sz="4500" b="1">
              <a:ln w="0"/>
              <a:solidFill>
                <a:srgbClr val="FF0000"/>
              </a:solidFill>
              <a:effectLst>
                <a:outerShdw blurRad="38100" dist="19050" dir="2700000" algn="tl" rotWithShape="0">
                  <a:schemeClr val="dk1">
                    <a:alpha val="40000"/>
                  </a:schemeClr>
                </a:outerShdw>
              </a:effectLst>
            </a:endParaRPr>
          </a:p>
        </p:txBody>
      </p:sp>
      <p:sp>
        <p:nvSpPr>
          <p:cNvPr id="26" name="TextBox 25"/>
          <p:cNvSpPr txBox="1"/>
          <p:nvPr/>
        </p:nvSpPr>
        <p:spPr>
          <a:xfrm>
            <a:off x="0" y="0"/>
            <a:ext cx="4078514" cy="369332"/>
          </a:xfrm>
          <a:prstGeom prst="rect">
            <a:avLst/>
          </a:prstGeom>
          <a:noFill/>
        </p:spPr>
        <p:txBody>
          <a:bodyPr wrap="square" rtlCol="0">
            <a:spAutoFit/>
          </a:bodyPr>
          <a:lstStyle/>
          <a:p>
            <a:r>
              <a:rPr lang="en-GB" b="1">
                <a:solidFill>
                  <a:schemeClr val="bg1"/>
                </a:solidFill>
              </a:rPr>
              <a:t>[OFFICIAL]</a:t>
            </a:r>
          </a:p>
        </p:txBody>
      </p:sp>
      <p:sp>
        <p:nvSpPr>
          <p:cNvPr id="27" name="TextBox 26"/>
          <p:cNvSpPr txBox="1"/>
          <p:nvPr/>
        </p:nvSpPr>
        <p:spPr>
          <a:xfrm>
            <a:off x="0" y="6488668"/>
            <a:ext cx="4078514" cy="369332"/>
          </a:xfrm>
          <a:prstGeom prst="rect">
            <a:avLst/>
          </a:prstGeom>
          <a:noFill/>
        </p:spPr>
        <p:txBody>
          <a:bodyPr wrap="square" rtlCol="0">
            <a:spAutoFit/>
          </a:bodyPr>
          <a:lstStyle/>
          <a:p>
            <a:r>
              <a:rPr lang="en-GB" b="1">
                <a:solidFill>
                  <a:schemeClr val="bg1"/>
                </a:solidFill>
              </a:rPr>
              <a:t>[OFFICIAL]</a:t>
            </a:r>
          </a:p>
        </p:txBody>
      </p:sp>
      <p:sp>
        <p:nvSpPr>
          <p:cNvPr id="30" name="TextBox 29"/>
          <p:cNvSpPr txBox="1"/>
          <p:nvPr/>
        </p:nvSpPr>
        <p:spPr>
          <a:xfrm>
            <a:off x="315356" y="5508831"/>
            <a:ext cx="7866743" cy="276999"/>
          </a:xfrm>
          <a:prstGeom prst="rect">
            <a:avLst/>
          </a:prstGeom>
          <a:noFill/>
        </p:spPr>
        <p:txBody>
          <a:bodyPr wrap="square" rtlCol="0">
            <a:spAutoFit/>
          </a:bodyPr>
          <a:lstStyle/>
          <a:p>
            <a:endParaRPr lang="en-GB" sz="12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657225"/>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b="1"/>
              <a:t>Litter Bins</a:t>
            </a:r>
          </a:p>
        </p:txBody>
      </p:sp>
      <p:sp>
        <p:nvSpPr>
          <p:cNvPr id="5" name="Rectangle 4"/>
          <p:cNvSpPr/>
          <p:nvPr/>
        </p:nvSpPr>
        <p:spPr>
          <a:xfrm>
            <a:off x="0" y="9620250"/>
            <a:ext cx="2695575" cy="106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aphicFrame>
        <p:nvGraphicFramePr>
          <p:cNvPr id="4" name="Table 3"/>
          <p:cNvGraphicFramePr>
            <a:graphicFrameLocks noGrp="1"/>
          </p:cNvGraphicFramePr>
          <p:nvPr/>
        </p:nvGraphicFramePr>
        <p:xfrm>
          <a:off x="207963" y="847725"/>
          <a:ext cx="8766174" cy="2138363"/>
        </p:xfrm>
        <a:graphic>
          <a:graphicData uri="http://schemas.openxmlformats.org/drawingml/2006/table">
            <a:tbl>
              <a:tblPr firstRow="1" bandRow="1">
                <a:tableStyleId>{5C22544A-7EE6-4342-B048-85BDC9FD1C3A}</a:tableStyleId>
              </a:tblPr>
              <a:tblGrid>
                <a:gridCol w="2922058">
                  <a:extLst>
                    <a:ext uri="{9D8B030D-6E8A-4147-A177-3AD203B41FA5}">
                      <a16:colId xmlns:a16="http://schemas.microsoft.com/office/drawing/2014/main" val="20000"/>
                    </a:ext>
                  </a:extLst>
                </a:gridCol>
                <a:gridCol w="2922058">
                  <a:extLst>
                    <a:ext uri="{9D8B030D-6E8A-4147-A177-3AD203B41FA5}">
                      <a16:colId xmlns:a16="http://schemas.microsoft.com/office/drawing/2014/main" val="20001"/>
                    </a:ext>
                  </a:extLst>
                </a:gridCol>
                <a:gridCol w="2922058">
                  <a:extLst>
                    <a:ext uri="{9D8B030D-6E8A-4147-A177-3AD203B41FA5}">
                      <a16:colId xmlns:a16="http://schemas.microsoft.com/office/drawing/2014/main" val="20002"/>
                    </a:ext>
                  </a:extLst>
                </a:gridCol>
              </a:tblGrid>
              <a:tr h="2138363">
                <a:tc>
                  <a:txBody>
                    <a:bodyPr/>
                    <a:lstStyle/>
                    <a:p>
                      <a:endParaRPr lang="en-GB" sz="1800"/>
                    </a:p>
                  </a:txBody>
                  <a:tcPr marL="91438" marR="91438"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a:p>
                  </a:txBody>
                  <a:tcPr marL="91438" marR="91438"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a:p>
                  </a:txBody>
                  <a:tcPr marL="91438" marR="91438"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188913" y="2984500"/>
          <a:ext cx="2922587" cy="2162175"/>
        </p:xfrm>
        <a:graphic>
          <a:graphicData uri="http://schemas.openxmlformats.org/drawingml/2006/table">
            <a:tbl>
              <a:tblPr firstRow="1" bandRow="1">
                <a:tableStyleId>{5C22544A-7EE6-4342-B048-85BDC9FD1C3A}</a:tableStyleId>
              </a:tblPr>
              <a:tblGrid>
                <a:gridCol w="2922587">
                  <a:extLst>
                    <a:ext uri="{9D8B030D-6E8A-4147-A177-3AD203B41FA5}">
                      <a16:colId xmlns:a16="http://schemas.microsoft.com/office/drawing/2014/main" val="20000"/>
                    </a:ext>
                  </a:extLst>
                </a:gridCol>
              </a:tblGrid>
              <a:tr h="2162175">
                <a:tc>
                  <a:txBody>
                    <a:bodyPr/>
                    <a:lstStyle/>
                    <a:p>
                      <a:endParaRPr lang="en-GB" sz="1800"/>
                    </a:p>
                  </a:txBody>
                  <a:tcPr marL="91454" marR="91454"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Rectangle 14"/>
          <p:cNvSpPr/>
          <p:nvPr/>
        </p:nvSpPr>
        <p:spPr>
          <a:xfrm>
            <a:off x="0" y="6469063"/>
            <a:ext cx="9144000" cy="388937"/>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highlight>
                <a:srgbClr val="336600"/>
              </a:highlight>
            </a:endParaRPr>
          </a:p>
        </p:txBody>
      </p:sp>
      <p:sp>
        <p:nvSpPr>
          <p:cNvPr id="5131" name="TextBox 17"/>
          <p:cNvSpPr txBox="1">
            <a:spLocks noChangeArrowheads="1"/>
          </p:cNvSpPr>
          <p:nvPr/>
        </p:nvSpPr>
        <p:spPr bwMode="auto">
          <a:xfrm>
            <a:off x="3344863" y="3462338"/>
            <a:ext cx="9300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1000" b="1" dirty="0"/>
              <a:t>Specification </a:t>
            </a:r>
            <a:endParaRPr lang="en-US" altLang="en-US" sz="1000" b="1" dirty="0"/>
          </a:p>
        </p:txBody>
      </p:sp>
      <p:pic>
        <p:nvPicPr>
          <p:cNvPr id="513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738" y="1450975"/>
            <a:ext cx="2728912"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185738" y="839788"/>
            <a:ext cx="2728912" cy="611187"/>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sz="1000">
                <a:solidFill>
                  <a:prstClr val="black"/>
                </a:solidFill>
              </a:rPr>
              <a:t>       Bins are unlikely to achieve above contract standard.</a:t>
            </a:r>
            <a:endParaRPr lang="en-GB" sz="1000"/>
          </a:p>
        </p:txBody>
      </p:sp>
      <p:sp>
        <p:nvSpPr>
          <p:cNvPr id="31" name="Rectangle 30"/>
          <p:cNvSpPr/>
          <p:nvPr/>
        </p:nvSpPr>
        <p:spPr>
          <a:xfrm>
            <a:off x="163513" y="779463"/>
            <a:ext cx="534988" cy="784225"/>
          </a:xfrm>
          <a:prstGeom prst="rect">
            <a:avLst/>
          </a:prstGeom>
          <a:noFill/>
        </p:spPr>
        <p:txBody>
          <a:bodyPr wrap="none">
            <a:spAutoFit/>
          </a:bodyPr>
          <a:lstStyle/>
          <a:p>
            <a:pPr algn="ctr">
              <a:defRPr/>
            </a:pPr>
            <a:r>
              <a:rPr lang="en-GB" sz="4500" b="1">
                <a:ln w="0"/>
                <a:solidFill>
                  <a:srgbClr val="00B050"/>
                </a:solidFill>
                <a:effectLst>
                  <a:outerShdw blurRad="38100" dist="19050" dir="2700000" algn="tl" rotWithShape="0">
                    <a:schemeClr val="dk1">
                      <a:alpha val="40000"/>
                    </a:schemeClr>
                  </a:outerShdw>
                </a:effectLst>
              </a:rPr>
              <a:t>A</a:t>
            </a:r>
            <a:endParaRPr lang="en-US" sz="4500" b="1">
              <a:ln w="0"/>
              <a:solidFill>
                <a:srgbClr val="00B050"/>
              </a:solidFill>
              <a:effectLst>
                <a:outerShdw blurRad="38100" dist="19050" dir="2700000" algn="tl" rotWithShape="0">
                  <a:schemeClr val="dk1">
                    <a:alpha val="40000"/>
                  </a:schemeClr>
                </a:outerShdw>
              </a:effectLst>
            </a:endParaRPr>
          </a:p>
        </p:txBody>
      </p:sp>
      <p:sp>
        <p:nvSpPr>
          <p:cNvPr id="33" name="TextBox 32"/>
          <p:cNvSpPr txBox="1"/>
          <p:nvPr/>
        </p:nvSpPr>
        <p:spPr>
          <a:xfrm>
            <a:off x="3044825" y="839788"/>
            <a:ext cx="2901950" cy="723900"/>
          </a:xfrm>
          <a:prstGeom prst="rect">
            <a:avLst/>
          </a:prstGeom>
          <a:solidFill>
            <a:schemeClr val="bg1"/>
          </a:solidFill>
          <a:effectLst/>
        </p:spPr>
        <p:txBody>
          <a:bodyPr>
            <a:spAutoFit/>
          </a:bodyPr>
          <a:lstStyle/>
          <a:p>
            <a:pPr algn="r">
              <a:defRPr/>
            </a:pPr>
            <a:r>
              <a:rPr lang="en-GB" sz="1000"/>
              <a:t>Bin has 25% capacity or more. </a:t>
            </a:r>
          </a:p>
          <a:p>
            <a:pPr algn="r">
              <a:defRPr/>
            </a:pPr>
            <a:r>
              <a:rPr lang="en-GB" sz="1000"/>
              <a:t>No damage , clean , no graffiti and area </a:t>
            </a:r>
          </a:p>
          <a:p>
            <a:pPr algn="r">
              <a:defRPr/>
            </a:pPr>
            <a:r>
              <a:rPr lang="en-GB" sz="1000"/>
              <a:t>around litter free </a:t>
            </a:r>
          </a:p>
          <a:p>
            <a:pPr algn="r">
              <a:defRPr/>
            </a:pPr>
            <a:endParaRPr lang="en-GB" sz="1100"/>
          </a:p>
        </p:txBody>
      </p:sp>
      <p:sp>
        <p:nvSpPr>
          <p:cNvPr id="34" name="Rectangle 33"/>
          <p:cNvSpPr/>
          <p:nvPr/>
        </p:nvSpPr>
        <p:spPr>
          <a:xfrm>
            <a:off x="2914650" y="700088"/>
            <a:ext cx="584200" cy="784225"/>
          </a:xfrm>
          <a:prstGeom prst="rect">
            <a:avLst/>
          </a:prstGeom>
          <a:solidFill>
            <a:schemeClr val="bg1"/>
          </a:solidFill>
        </p:spPr>
        <p:txBody>
          <a:bodyPr>
            <a:spAutoFit/>
          </a:bodyPr>
          <a:lstStyle/>
          <a:p>
            <a:pPr algn="ctr">
              <a:defRPr/>
            </a:pPr>
            <a:r>
              <a:rPr lang="en-GB" sz="4500" b="1">
                <a:ln w="0"/>
                <a:solidFill>
                  <a:srgbClr val="92D050"/>
                </a:solidFill>
                <a:effectLst>
                  <a:outerShdw blurRad="38100" dist="19050" dir="2700000" algn="tl" rotWithShape="0">
                    <a:schemeClr val="dk1">
                      <a:alpha val="40000"/>
                    </a:schemeClr>
                  </a:outerShdw>
                </a:effectLst>
              </a:rPr>
              <a:t>B</a:t>
            </a:r>
            <a:endParaRPr lang="en-US" sz="4500" b="1">
              <a:ln w="0"/>
              <a:solidFill>
                <a:srgbClr val="92D050"/>
              </a:solidFill>
              <a:effectLst>
                <a:outerShdw blurRad="38100" dist="19050" dir="2700000" algn="tl" rotWithShape="0">
                  <a:schemeClr val="dk1">
                    <a:alpha val="40000"/>
                  </a:schemeClr>
                </a:outerShdw>
              </a:effectLst>
            </a:endParaRPr>
          </a:p>
        </p:txBody>
      </p:sp>
      <p:sp>
        <p:nvSpPr>
          <p:cNvPr id="35" name="TextBox 34"/>
          <p:cNvSpPr txBox="1"/>
          <p:nvPr/>
        </p:nvSpPr>
        <p:spPr>
          <a:xfrm>
            <a:off x="6105524" y="839788"/>
            <a:ext cx="2740025" cy="569912"/>
          </a:xfrm>
          <a:prstGeom prst="rect">
            <a:avLst/>
          </a:prstGeom>
          <a:solidFill>
            <a:schemeClr val="bg1"/>
          </a:solidFill>
          <a:effectLst/>
        </p:spPr>
        <p:txBody>
          <a:bodyPr wrap="square">
            <a:spAutoFit/>
          </a:bodyPr>
          <a:lstStyle/>
          <a:p>
            <a:pPr algn="r">
              <a:defRPr/>
            </a:pPr>
            <a:r>
              <a:rPr lang="en-GB" sz="1000"/>
              <a:t>        Bin overflowing , minimal litter on floor. Bin dirty/ damaged . Graffiti on bin</a:t>
            </a:r>
          </a:p>
          <a:p>
            <a:pPr algn="r">
              <a:defRPr/>
            </a:pPr>
            <a:endParaRPr lang="en-GB" sz="1100"/>
          </a:p>
        </p:txBody>
      </p:sp>
      <p:sp>
        <p:nvSpPr>
          <p:cNvPr id="36" name="Rectangle 35"/>
          <p:cNvSpPr/>
          <p:nvPr/>
        </p:nvSpPr>
        <p:spPr>
          <a:xfrm>
            <a:off x="6096000" y="747713"/>
            <a:ext cx="439738" cy="784225"/>
          </a:xfrm>
          <a:prstGeom prst="rect">
            <a:avLst/>
          </a:prstGeom>
          <a:solidFill>
            <a:schemeClr val="bg1"/>
          </a:solidFill>
          <a:effectLst/>
        </p:spPr>
        <p:txBody>
          <a:bodyPr>
            <a:spAutoFit/>
          </a:bodyPr>
          <a:lstStyle/>
          <a:p>
            <a:pPr algn="ctr">
              <a:defRPr/>
            </a:pPr>
            <a:r>
              <a:rPr lang="en-GB" sz="4500" b="1">
                <a:ln w="0"/>
                <a:solidFill>
                  <a:srgbClr val="FFC000"/>
                </a:solidFill>
                <a:effectLst>
                  <a:outerShdw blurRad="38100" dist="19050" dir="2700000" algn="tl" rotWithShape="0">
                    <a:schemeClr val="dk1">
                      <a:alpha val="40000"/>
                    </a:schemeClr>
                  </a:outerShdw>
                </a:effectLst>
              </a:rPr>
              <a:t>C</a:t>
            </a:r>
            <a:endParaRPr lang="en-US" sz="4500" b="1">
              <a:ln w="0"/>
              <a:solidFill>
                <a:srgbClr val="FFC000"/>
              </a:solidFill>
              <a:effectLst>
                <a:outerShdw blurRad="38100" dist="19050" dir="2700000" algn="tl" rotWithShape="0">
                  <a:schemeClr val="dk1">
                    <a:alpha val="40000"/>
                  </a:schemeClr>
                </a:outerShdw>
              </a:effectLst>
            </a:endParaRPr>
          </a:p>
        </p:txBody>
      </p:sp>
      <p:sp>
        <p:nvSpPr>
          <p:cNvPr id="40" name="TextBox 39"/>
          <p:cNvSpPr txBox="1"/>
          <p:nvPr/>
        </p:nvSpPr>
        <p:spPr>
          <a:xfrm>
            <a:off x="198438" y="3465513"/>
            <a:ext cx="2716212" cy="677862"/>
          </a:xfrm>
          <a:prstGeom prst="rect">
            <a:avLst/>
          </a:prstGeom>
          <a:solidFill>
            <a:schemeClr val="bg1"/>
          </a:solidFill>
          <a:effectLst/>
        </p:spPr>
        <p:txBody>
          <a:bodyPr wrap="square">
            <a:spAutoFit/>
          </a:bodyPr>
          <a:lstStyle/>
          <a:p>
            <a:pPr algn="r">
              <a:defRPr/>
            </a:pPr>
            <a:r>
              <a:rPr lang="en-GB" sz="1100"/>
              <a:t>            </a:t>
            </a:r>
            <a:r>
              <a:rPr lang="en-GB" sz="1000"/>
              <a:t>Bin overflowing on floor. Bin very dirty  / damaged and covered in graffiti </a:t>
            </a:r>
          </a:p>
          <a:p>
            <a:pPr algn="r">
              <a:defRPr/>
            </a:pPr>
            <a:endParaRPr lang="en-GB" sz="1600" b="1">
              <a:solidFill>
                <a:srgbClr val="FF0000"/>
              </a:solidFill>
            </a:endParaRPr>
          </a:p>
        </p:txBody>
      </p:sp>
      <p:sp>
        <p:nvSpPr>
          <p:cNvPr id="41" name="Rectangle 40"/>
          <p:cNvSpPr/>
          <p:nvPr/>
        </p:nvSpPr>
        <p:spPr>
          <a:xfrm>
            <a:off x="163513" y="3333750"/>
            <a:ext cx="549275" cy="784225"/>
          </a:xfrm>
          <a:prstGeom prst="rect">
            <a:avLst/>
          </a:prstGeom>
          <a:noFill/>
        </p:spPr>
        <p:txBody>
          <a:bodyPr wrap="none">
            <a:spAutoFit/>
          </a:bodyPr>
          <a:lstStyle/>
          <a:p>
            <a:pPr algn="ctr">
              <a:defRPr/>
            </a:pPr>
            <a:r>
              <a:rPr lang="en-GB" sz="4500" b="1">
                <a:ln w="0"/>
                <a:solidFill>
                  <a:srgbClr val="FF0000"/>
                </a:solidFill>
                <a:effectLst>
                  <a:outerShdw blurRad="38100" dist="19050" dir="2700000" algn="tl" rotWithShape="0">
                    <a:schemeClr val="dk1">
                      <a:alpha val="40000"/>
                    </a:schemeClr>
                  </a:outerShdw>
                </a:effectLst>
              </a:rPr>
              <a:t>D</a:t>
            </a:r>
            <a:endParaRPr lang="en-US" sz="4500" b="1">
              <a:ln w="0"/>
              <a:solidFill>
                <a:srgbClr val="FF0000"/>
              </a:solidFill>
              <a:effectLst>
                <a:outerShdw blurRad="38100" dist="19050" dir="2700000" algn="tl" rotWithShape="0">
                  <a:schemeClr val="dk1">
                    <a:alpha val="40000"/>
                  </a:schemeClr>
                </a:outerShdw>
              </a:effectLst>
            </a:endParaRPr>
          </a:p>
        </p:txBody>
      </p:sp>
      <p:sp>
        <p:nvSpPr>
          <p:cNvPr id="5143" name="Rectangle 2"/>
          <p:cNvSpPr>
            <a:spLocks noChangeArrowheads="1"/>
          </p:cNvSpPr>
          <p:nvPr/>
        </p:nvSpPr>
        <p:spPr bwMode="auto">
          <a:xfrm>
            <a:off x="3344863" y="3814584"/>
            <a:ext cx="519936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marL="171450" indent="-171450">
              <a:lnSpc>
                <a:spcPct val="100000"/>
              </a:lnSpc>
              <a:spcBef>
                <a:spcPct val="0"/>
              </a:spcBef>
            </a:pPr>
            <a:r>
              <a:rPr lang="en-GB" altLang="en-US" sz="1000" dirty="0"/>
              <a:t>All bins and liners shall be kept clean inside and out at all times and emptied regularly.</a:t>
            </a:r>
            <a:br>
              <a:rPr lang="en-GB" altLang="en-US" sz="1000" dirty="0"/>
            </a:br>
            <a:endParaRPr lang="en-GB" altLang="en-US" sz="1000" dirty="0"/>
          </a:p>
          <a:p>
            <a:pPr marL="171450" indent="-171450">
              <a:lnSpc>
                <a:spcPct val="100000"/>
              </a:lnSpc>
              <a:spcBef>
                <a:spcPct val="0"/>
              </a:spcBef>
            </a:pPr>
            <a:r>
              <a:rPr lang="en-GB" altLang="en-US" sz="1000" dirty="0"/>
              <a:t>Any spillage or waste found adjacent to or close to the litter bin shall be cleaned up or cleared at the same time. </a:t>
            </a:r>
            <a:br>
              <a:rPr lang="en-GB" altLang="en-US" sz="1000" dirty="0"/>
            </a:br>
            <a:endParaRPr lang="en-GB" altLang="en-US" sz="1000" dirty="0"/>
          </a:p>
          <a:p>
            <a:pPr marL="171450" indent="-171450">
              <a:lnSpc>
                <a:spcPct val="100000"/>
              </a:lnSpc>
              <a:spcBef>
                <a:spcPct val="0"/>
              </a:spcBef>
            </a:pPr>
            <a:r>
              <a:rPr lang="en-GB" altLang="en-US" sz="1000" dirty="0"/>
              <a:t>All standard bins shall have 25% available capacity at all times.</a:t>
            </a:r>
            <a:br>
              <a:rPr lang="en-GB" altLang="en-US" sz="1000" dirty="0"/>
            </a:br>
            <a:endParaRPr lang="en-GB" altLang="en-US" sz="1000" dirty="0"/>
          </a:p>
          <a:p>
            <a:pPr marL="171450" indent="-171450">
              <a:lnSpc>
                <a:spcPct val="100000"/>
              </a:lnSpc>
              <a:spcBef>
                <a:spcPct val="0"/>
              </a:spcBef>
            </a:pPr>
            <a:r>
              <a:rPr lang="en-GB" altLang="en-US" sz="1000" dirty="0"/>
              <a:t>Any graffiti and fly posting present should also be removed.</a:t>
            </a:r>
            <a:br>
              <a:rPr lang="en-GB" altLang="en-US" sz="1000" dirty="0"/>
            </a:br>
            <a:endParaRPr lang="en-GB" altLang="en-US" sz="1000" dirty="0"/>
          </a:p>
          <a:p>
            <a:pPr marL="171450" indent="-171450">
              <a:lnSpc>
                <a:spcPct val="100000"/>
              </a:lnSpc>
              <a:spcBef>
                <a:spcPct val="0"/>
              </a:spcBef>
            </a:pPr>
            <a:r>
              <a:rPr lang="en-GB" altLang="en-US" sz="1000" dirty="0"/>
              <a:t>Any defect or damage observed by the Service Provider whilst emptying bins shall be reported to the Council within two working days of damage or defect being first observed.</a:t>
            </a:r>
            <a:br>
              <a:rPr lang="en-GB" altLang="en-US" sz="1000" dirty="0"/>
            </a:br>
            <a:endParaRPr lang="en-GB" altLang="en-US" sz="1000" dirty="0"/>
          </a:p>
          <a:p>
            <a:pPr marL="171450" indent="-171450">
              <a:lnSpc>
                <a:spcPct val="100000"/>
              </a:lnSpc>
              <a:spcBef>
                <a:spcPct val="0"/>
              </a:spcBef>
            </a:pPr>
            <a:r>
              <a:rPr lang="en-GB" altLang="en-US" sz="1000" dirty="0"/>
              <a:t>The Service Provider shall ensure that each litter and dog bin is thoroughly washed and disinfected internally and externally on a frequency not less than twice a year</a:t>
            </a:r>
            <a:r>
              <a:rPr lang="en-GB" altLang="en-US" sz="1000"/>
              <a:t>.  </a:t>
            </a:r>
            <a:endParaRPr lang="en-US" altLang="en-US" sz="1000" dirty="0"/>
          </a:p>
          <a:p>
            <a:pPr>
              <a:lnSpc>
                <a:spcPct val="100000"/>
              </a:lnSpc>
              <a:spcBef>
                <a:spcPct val="0"/>
              </a:spcBef>
              <a:buFontTx/>
              <a:buNone/>
            </a:pPr>
            <a:endParaRPr lang="en-US" altLang="en-US" sz="1000" dirty="0"/>
          </a:p>
        </p:txBody>
      </p:sp>
      <p:pic>
        <p:nvPicPr>
          <p:cNvPr id="5149" name="Picture 25" descr="C:\Users\Chael\AppData\Local\Microsoft\Windows\Temporary Internet Files\Content.Outlook\9KDROCEP\Grade 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4825" y="1411288"/>
            <a:ext cx="29019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b="10581"/>
          <a:stretch>
            <a:fillRect/>
          </a:stretch>
        </p:blipFill>
        <p:spPr bwMode="auto">
          <a:xfrm>
            <a:off x="6096000" y="1411288"/>
            <a:ext cx="2749549" cy="1825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738" y="4138613"/>
            <a:ext cx="2728912" cy="1870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0" y="0"/>
            <a:ext cx="4078514" cy="369332"/>
          </a:xfrm>
          <a:prstGeom prst="rect">
            <a:avLst/>
          </a:prstGeom>
          <a:noFill/>
        </p:spPr>
        <p:txBody>
          <a:bodyPr wrap="square" rtlCol="0">
            <a:spAutoFit/>
          </a:bodyPr>
          <a:lstStyle/>
          <a:p>
            <a:r>
              <a:rPr lang="en-GB" b="1">
                <a:solidFill>
                  <a:schemeClr val="bg1"/>
                </a:solidFill>
              </a:rPr>
              <a:t>[OFFICIAL]</a:t>
            </a:r>
          </a:p>
        </p:txBody>
      </p:sp>
      <p:sp>
        <p:nvSpPr>
          <p:cNvPr id="27" name="TextBox 26"/>
          <p:cNvSpPr txBox="1"/>
          <p:nvPr/>
        </p:nvSpPr>
        <p:spPr>
          <a:xfrm>
            <a:off x="0" y="6488668"/>
            <a:ext cx="4078514" cy="369332"/>
          </a:xfrm>
          <a:prstGeom prst="rect">
            <a:avLst/>
          </a:prstGeom>
          <a:noFill/>
        </p:spPr>
        <p:txBody>
          <a:bodyPr wrap="square" rtlCol="0">
            <a:spAutoFit/>
          </a:bodyPr>
          <a:lstStyle/>
          <a:p>
            <a:r>
              <a:rPr lang="en-GB" b="1">
                <a:solidFill>
                  <a:schemeClr val="bg1"/>
                </a:solidFill>
              </a:rPr>
              <a:t>[OFFICIAL]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9BDA5-3BDC-EC08-B57C-21F6A43608A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9DC0CD5-D494-659F-97FD-68D26052E03F}"/>
              </a:ext>
            </a:extLst>
          </p:cNvPr>
          <p:cNvSpPr/>
          <p:nvPr/>
        </p:nvSpPr>
        <p:spPr>
          <a:xfrm>
            <a:off x="0" y="-19050"/>
            <a:ext cx="9144000" cy="657225"/>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800" b="1" dirty="0">
              <a:highlight>
                <a:srgbClr val="336600"/>
              </a:highlight>
            </a:endParaRPr>
          </a:p>
          <a:p>
            <a:pPr algn="ctr" eaLnBrk="1" fontAlgn="auto" hangingPunct="1">
              <a:spcBef>
                <a:spcPts val="0"/>
              </a:spcBef>
              <a:spcAft>
                <a:spcPts val="0"/>
              </a:spcAft>
              <a:defRPr/>
            </a:pPr>
            <a:r>
              <a:rPr lang="en-GB" sz="2800" b="1" dirty="0">
                <a:highlight>
                  <a:srgbClr val="336600"/>
                </a:highlight>
              </a:rPr>
              <a:t>Tree Inspections</a:t>
            </a:r>
          </a:p>
          <a:p>
            <a:pPr algn="ctr" eaLnBrk="1" fontAlgn="auto" hangingPunct="1">
              <a:spcBef>
                <a:spcPts val="0"/>
              </a:spcBef>
              <a:spcAft>
                <a:spcPts val="0"/>
              </a:spcAft>
              <a:defRPr/>
            </a:pPr>
            <a:endParaRPr lang="en-GB" sz="2800" b="1" dirty="0">
              <a:highlight>
                <a:srgbClr val="336600"/>
              </a:highlight>
            </a:endParaRPr>
          </a:p>
        </p:txBody>
      </p:sp>
      <p:sp>
        <p:nvSpPr>
          <p:cNvPr id="5" name="Rectangle 4">
            <a:extLst>
              <a:ext uri="{FF2B5EF4-FFF2-40B4-BE49-F238E27FC236}">
                <a16:creationId xmlns:a16="http://schemas.microsoft.com/office/drawing/2014/main" id="{278308B9-2ED0-3FD1-00AF-5575D571113B}"/>
              </a:ext>
            </a:extLst>
          </p:cNvPr>
          <p:cNvSpPr/>
          <p:nvPr/>
        </p:nvSpPr>
        <p:spPr>
          <a:xfrm>
            <a:off x="0" y="9620250"/>
            <a:ext cx="2695575" cy="106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aphicFrame>
        <p:nvGraphicFramePr>
          <p:cNvPr id="3" name="Table 2">
            <a:extLst>
              <a:ext uri="{FF2B5EF4-FFF2-40B4-BE49-F238E27FC236}">
                <a16:creationId xmlns:a16="http://schemas.microsoft.com/office/drawing/2014/main" id="{EF1A643F-F776-1595-76A2-EDFDC314BDB1}"/>
              </a:ext>
            </a:extLst>
          </p:cNvPr>
          <p:cNvGraphicFramePr>
            <a:graphicFrameLocks noGrp="1"/>
          </p:cNvGraphicFramePr>
          <p:nvPr>
            <p:extLst>
              <p:ext uri="{D42A27DB-BD31-4B8C-83A1-F6EECF244321}">
                <p14:modId xmlns:p14="http://schemas.microsoft.com/office/powerpoint/2010/main" val="2760991602"/>
              </p:ext>
            </p:extLst>
          </p:nvPr>
        </p:nvGraphicFramePr>
        <p:xfrm>
          <a:off x="161925" y="991705"/>
          <a:ext cx="8657610" cy="2651768"/>
        </p:xfrm>
        <a:graphic>
          <a:graphicData uri="http://schemas.openxmlformats.org/drawingml/2006/table">
            <a:tbl>
              <a:tblPr firstRow="1" bandRow="1">
                <a:tableStyleId>{5C22544A-7EE6-4342-B048-85BDC9FD1C3A}</a:tableStyleId>
              </a:tblPr>
              <a:tblGrid>
                <a:gridCol w="8657610">
                  <a:extLst>
                    <a:ext uri="{9D8B030D-6E8A-4147-A177-3AD203B41FA5}">
                      <a16:colId xmlns:a16="http://schemas.microsoft.com/office/drawing/2014/main" val="20000"/>
                    </a:ext>
                  </a:extLst>
                </a:gridCol>
              </a:tblGrid>
              <a:tr h="2006198">
                <a:tc>
                  <a:txBody>
                    <a:bodyPr/>
                    <a:lstStyle/>
                    <a:p>
                      <a:r>
                        <a:rPr lang="en-GB" sz="1200" b="1" dirty="0">
                          <a:solidFill>
                            <a:schemeClr val="tx1"/>
                          </a:solidFill>
                        </a:rPr>
                        <a:t>Standard Specification: </a:t>
                      </a:r>
                    </a:p>
                    <a:p>
                      <a:endParaRPr lang="en-GB" sz="1200" b="1" dirty="0">
                        <a:solidFill>
                          <a:schemeClr val="tx1"/>
                        </a:solidFill>
                      </a:endParaRPr>
                    </a:p>
                    <a:p>
                      <a:pPr marL="285750" lvl="0" indent="-285750">
                        <a:buFont typeface="Arial" panose="020B0604020202020204" pitchFamily="34" charset="0"/>
                        <a:buChar char="•"/>
                      </a:pPr>
                      <a:r>
                        <a:rPr lang="en-GB" sz="1200" b="1" kern="1200" dirty="0">
                          <a:solidFill>
                            <a:schemeClr val="tx1"/>
                          </a:solidFill>
                          <a:effectLst/>
                          <a:latin typeface="+mn-lt"/>
                          <a:ea typeface="+mn-ea"/>
                          <a:cs typeface="+mn-cs"/>
                        </a:rPr>
                        <a:t>Regular weekly visual health and safety inspections of trees.</a:t>
                      </a:r>
                    </a:p>
                    <a:p>
                      <a:pPr marL="285750" lvl="0" indent="-285750">
                        <a:buFont typeface="Arial" panose="020B0604020202020204" pitchFamily="34" charset="0"/>
                        <a:buChar char="•"/>
                      </a:pPr>
                      <a:r>
                        <a:rPr lang="en-GB" sz="1200" b="1" kern="1200" dirty="0">
                          <a:solidFill>
                            <a:schemeClr val="tx1"/>
                          </a:solidFill>
                          <a:effectLst/>
                          <a:latin typeface="+mn-lt"/>
                          <a:ea typeface="+mn-ea"/>
                          <a:cs typeface="+mn-cs"/>
                        </a:rPr>
                        <a:t>Report any tree issues to Officers.</a:t>
                      </a:r>
                    </a:p>
                    <a:p>
                      <a:pPr marL="285750" lvl="0" indent="-285750">
                        <a:buFont typeface="Arial" panose="020B0604020202020204" pitchFamily="34" charset="0"/>
                        <a:buChar char="•"/>
                      </a:pPr>
                      <a:r>
                        <a:rPr lang="en-GB" sz="1200" b="1" kern="1200" dirty="0">
                          <a:solidFill>
                            <a:schemeClr val="tx1"/>
                          </a:solidFill>
                          <a:effectLst/>
                          <a:latin typeface="+mn-lt"/>
                          <a:ea typeface="+mn-ea"/>
                          <a:cs typeface="+mn-cs"/>
                        </a:rPr>
                        <a:t>Quote for remedial works identified during checks or as part of the independent Annual Inspection that you are competent / qualified to carry out.</a:t>
                      </a:r>
                      <a:br>
                        <a:rPr lang="en-GB" sz="1200" b="1" kern="1200" dirty="0">
                          <a:solidFill>
                            <a:schemeClr val="tx1"/>
                          </a:solidFill>
                          <a:effectLst/>
                          <a:latin typeface="+mn-lt"/>
                          <a:ea typeface="+mn-ea"/>
                          <a:cs typeface="+mn-cs"/>
                        </a:rPr>
                      </a:br>
                      <a:endParaRPr lang="en-GB" sz="1200" b="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Note: The Parish Council will arrange for an Annual Inspection of Trees. This report will identify works which need to be carried out immediately for reasons of safety to people or property or the short-term and long-term safe retention of trees. Specialist works identified in the report will be carried out by a specialist. Street Parish Council to supply contractor with a copy of the Tree Survey Report. </a:t>
                      </a:r>
                      <a:endParaRPr lang="en-GB" sz="1200" b="1" dirty="0">
                        <a:solidFill>
                          <a:schemeClr val="tx1"/>
                        </a:solidFill>
                      </a:endParaRPr>
                    </a:p>
                    <a:p>
                      <a:pPr marL="285750" indent="-285750">
                        <a:buFont typeface="Arial" panose="020B0604020202020204" pitchFamily="34" charset="0"/>
                        <a:buNone/>
                      </a:pPr>
                      <a:endParaRPr lang="en-GB" sz="1200" b="0" baseline="0" dirty="0">
                        <a:solidFill>
                          <a:schemeClr val="tx1"/>
                        </a:solidFill>
                      </a:endParaRPr>
                    </a:p>
                    <a:p>
                      <a:pPr marL="0" indent="0">
                        <a:buFont typeface="Arial" panose="020B0604020202020204" pitchFamily="34" charset="0"/>
                        <a:buNone/>
                      </a:pPr>
                      <a:r>
                        <a:rPr lang="en-GB" sz="1200" b="1" baseline="0" dirty="0">
                          <a:solidFill>
                            <a:schemeClr val="tx1"/>
                          </a:solidFill>
                        </a:rPr>
                        <a:t> </a:t>
                      </a:r>
                    </a:p>
                    <a:p>
                      <a:pPr marL="0" indent="0">
                        <a:buFont typeface="Arial" panose="020B0604020202020204" pitchFamily="34" charset="0"/>
                        <a:buNone/>
                      </a:pPr>
                      <a:endParaRPr lang="en-GB" sz="1200" b="1" baseline="0" dirty="0">
                        <a:solidFill>
                          <a:srgbClr val="FF0000"/>
                        </a:solidFill>
                      </a:endParaRPr>
                    </a:p>
                  </a:txBody>
                  <a:tcPr marL="91447" marR="91447"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C51316D4-EB43-DD96-5A3D-40CF5EB8E189}"/>
              </a:ext>
            </a:extLst>
          </p:cNvPr>
          <p:cNvGraphicFramePr>
            <a:graphicFrameLocks noGrp="1"/>
          </p:cNvGraphicFramePr>
          <p:nvPr/>
        </p:nvGraphicFramePr>
        <p:xfrm>
          <a:off x="161925" y="2984500"/>
          <a:ext cx="2922588" cy="2162175"/>
        </p:xfrm>
        <a:graphic>
          <a:graphicData uri="http://schemas.openxmlformats.org/drawingml/2006/table">
            <a:tbl>
              <a:tblPr firstRow="1" bandRow="1">
                <a:tableStyleId>{5C22544A-7EE6-4342-B048-85BDC9FD1C3A}</a:tableStyleId>
              </a:tblPr>
              <a:tblGrid>
                <a:gridCol w="2922588">
                  <a:extLst>
                    <a:ext uri="{9D8B030D-6E8A-4147-A177-3AD203B41FA5}">
                      <a16:colId xmlns:a16="http://schemas.microsoft.com/office/drawing/2014/main" val="20000"/>
                    </a:ext>
                  </a:extLst>
                </a:gridCol>
              </a:tblGrid>
              <a:tr h="2162175">
                <a:tc>
                  <a:txBody>
                    <a:bodyPr/>
                    <a:lstStyle/>
                    <a:p>
                      <a:endParaRPr lang="en-GB" sz="1800" dirty="0"/>
                    </a:p>
                  </a:txBody>
                  <a:tcPr marL="91454" marR="91454"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Rectangle 14">
            <a:extLst>
              <a:ext uri="{FF2B5EF4-FFF2-40B4-BE49-F238E27FC236}">
                <a16:creationId xmlns:a16="http://schemas.microsoft.com/office/drawing/2014/main" id="{EB2992E2-8142-5434-7EFB-D81E750873D2}"/>
              </a:ext>
            </a:extLst>
          </p:cNvPr>
          <p:cNvSpPr/>
          <p:nvPr/>
        </p:nvSpPr>
        <p:spPr>
          <a:xfrm>
            <a:off x="0" y="6469063"/>
            <a:ext cx="9144000" cy="388937"/>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 name="TextBox 25">
            <a:extLst>
              <a:ext uri="{FF2B5EF4-FFF2-40B4-BE49-F238E27FC236}">
                <a16:creationId xmlns:a16="http://schemas.microsoft.com/office/drawing/2014/main" id="{F8E4E2C8-A13C-9AD3-917F-812B75172B34}"/>
              </a:ext>
            </a:extLst>
          </p:cNvPr>
          <p:cNvSpPr txBox="1"/>
          <p:nvPr/>
        </p:nvSpPr>
        <p:spPr>
          <a:xfrm>
            <a:off x="0" y="0"/>
            <a:ext cx="4078514" cy="369332"/>
          </a:xfrm>
          <a:prstGeom prst="rect">
            <a:avLst/>
          </a:prstGeom>
          <a:noFill/>
        </p:spPr>
        <p:txBody>
          <a:bodyPr wrap="square" rtlCol="0">
            <a:spAutoFit/>
          </a:bodyPr>
          <a:lstStyle/>
          <a:p>
            <a:r>
              <a:rPr lang="en-GB" b="1">
                <a:solidFill>
                  <a:schemeClr val="bg1"/>
                </a:solidFill>
              </a:rPr>
              <a:t>[OFFICIAL]</a:t>
            </a:r>
          </a:p>
        </p:txBody>
      </p:sp>
      <p:sp>
        <p:nvSpPr>
          <p:cNvPr id="27" name="TextBox 26">
            <a:extLst>
              <a:ext uri="{FF2B5EF4-FFF2-40B4-BE49-F238E27FC236}">
                <a16:creationId xmlns:a16="http://schemas.microsoft.com/office/drawing/2014/main" id="{C25F6464-E1D4-15D3-1061-8E19231AA68D}"/>
              </a:ext>
            </a:extLst>
          </p:cNvPr>
          <p:cNvSpPr txBox="1"/>
          <p:nvPr/>
        </p:nvSpPr>
        <p:spPr>
          <a:xfrm>
            <a:off x="0" y="6488668"/>
            <a:ext cx="4078514" cy="369332"/>
          </a:xfrm>
          <a:prstGeom prst="rect">
            <a:avLst/>
          </a:prstGeom>
          <a:noFill/>
        </p:spPr>
        <p:txBody>
          <a:bodyPr wrap="square" rtlCol="0">
            <a:spAutoFit/>
          </a:bodyPr>
          <a:lstStyle/>
          <a:p>
            <a:r>
              <a:rPr lang="en-GB" b="1">
                <a:solidFill>
                  <a:schemeClr val="bg1"/>
                </a:solidFill>
              </a:rPr>
              <a:t>[OFFICIAL]</a:t>
            </a:r>
          </a:p>
        </p:txBody>
      </p:sp>
    </p:spTree>
    <p:extLst>
      <p:ext uri="{BB962C8B-B14F-4D97-AF65-F5344CB8AC3E}">
        <p14:creationId xmlns:p14="http://schemas.microsoft.com/office/powerpoint/2010/main" val="5230232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MediaServiceFastMetadata xmlns="8839ca63-4bec-4561-a2f3-141883e392b6" xsi:nil="true"/>
    <MediaServiceOCR xmlns="8839ca63-4bec-4561-a2f3-141883e392b6" xsi:nil="true"/>
    <MediaServiceMetadata xmlns="8839ca63-4bec-4561-a2f3-141883e392b6" xsi:nil="true"/>
    <MediaServiceLocation xmlns="8839ca63-4bec-4561-a2f3-141883e392b6" xsi:nil="true"/>
    <MediaServiceAutoTags xmlns="8839ca63-4bec-4561-a2f3-141883e392b6" xsi:nil="true"/>
    <MediaServiceDateTaken xmlns="8839ca63-4bec-4561-a2f3-141883e392b6" xsi:nil="true"/>
    <TaxCatchAll xmlns="f21e3c7d-7325-4a91-bf3e-3a143b6448ab" xsi:nil="true"/>
    <lcf76f155ced4ddcb4097134ff3c332f xmlns="8839ca63-4bec-4561-a2f3-141883e392b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D0E96639DA1B4D88988A14A94AE57A" ma:contentTypeVersion="18" ma:contentTypeDescription="Create a new document." ma:contentTypeScope="" ma:versionID="75117af3582da5ed4436a0fd80f8d69c">
  <xsd:schema xmlns:xsd="http://www.w3.org/2001/XMLSchema" xmlns:xs="http://www.w3.org/2001/XMLSchema" xmlns:p="http://schemas.microsoft.com/office/2006/metadata/properties" xmlns:ns2="8839ca63-4bec-4561-a2f3-141883e392b6" xmlns:ns3="c4eacf9d-079f-4069-8eb9-fd68752def70" xmlns:ns4="f21e3c7d-7325-4a91-bf3e-3a143b6448ab" targetNamespace="http://schemas.microsoft.com/office/2006/metadata/properties" ma:root="true" ma:fieldsID="2a57ced718dd07202c755a0bf2f38b7b" ns2:_="" ns3:_="" ns4:_="">
    <xsd:import namespace="8839ca63-4bec-4561-a2f3-141883e392b6"/>
    <xsd:import namespace="c4eacf9d-079f-4069-8eb9-fd68752def70"/>
    <xsd:import namespace="f21e3c7d-7325-4a91-bf3e-3a143b6448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9ca63-4bec-4561-a2f3-141883e392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e35ae7-c87e-4286-b3a8-86e9eaef28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eacf9d-079f-4069-8eb9-fd68752def7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1e3c7d-7325-4a91-bf3e-3a143b6448a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46e6afc-46db-4032-a81a-7b66c8b3dccc}" ma:internalName="TaxCatchAll" ma:showField="CatchAllData" ma:web="f21e3c7d-7325-4a91-bf3e-3a143b6448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8BC485-3626-4142-BF47-4466F8B207E4}">
  <ds:schemaRefs>
    <ds:schemaRef ds:uri="http://schemas.microsoft.com/sharepoint/v3/contenttype/forms"/>
  </ds:schemaRefs>
</ds:datastoreItem>
</file>

<file path=customXml/itemProps2.xml><?xml version="1.0" encoding="utf-8"?>
<ds:datastoreItem xmlns:ds="http://schemas.openxmlformats.org/officeDocument/2006/customXml" ds:itemID="{5E1B3367-ACEF-49A8-8EF4-691A65092643}">
  <ds:schemaRefs>
    <ds:schemaRef ds:uri="http://purl.org/dc/dcmitype/"/>
    <ds:schemaRef ds:uri="http://schemas.microsoft.com/office/2006/metadata/properties"/>
    <ds:schemaRef ds:uri="http://schemas.microsoft.com/office/infopath/2007/PartnerControls"/>
    <ds:schemaRef ds:uri="http://schemas.microsoft.com/office/2006/documentManagement/types"/>
    <ds:schemaRef ds:uri="8839ca63-4bec-4561-a2f3-141883e392b6"/>
    <ds:schemaRef ds:uri="f21e3c7d-7325-4a91-bf3e-3a143b6448ab"/>
    <ds:schemaRef ds:uri="http://schemas.openxmlformats.org/package/2006/metadata/core-properties"/>
    <ds:schemaRef ds:uri="c4eacf9d-079f-4069-8eb9-fd68752def70"/>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A6AD3EFD-3203-4C7B-BC43-C3C5A6FE31BE}">
  <ds:schemaRefs>
    <ds:schemaRef ds:uri="8839ca63-4bec-4561-a2f3-141883e392b6"/>
    <ds:schemaRef ds:uri="c4eacf9d-079f-4069-8eb9-fd68752def70"/>
    <ds:schemaRef ds:uri="f21e3c7d-7325-4a91-bf3e-3a143b6448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d396678-c698-4451-b9ab-bac3c3310917}" enabled="1" method="Privileged" siteId="{b524f606-f77a-4aa2-8da2-fe70343b0cce}" removed="0"/>
</clbl:labelList>
</file>

<file path=docProps/app.xml><?xml version="1.0" encoding="utf-8"?>
<Properties xmlns="http://schemas.openxmlformats.org/officeDocument/2006/extended-properties" xmlns:vt="http://schemas.openxmlformats.org/officeDocument/2006/docPropsVTypes">
  <Template>Office Theme</Template>
  <TotalTime>79</TotalTime>
  <Words>1325</Words>
  <Application>Microsoft Office PowerPoint</Application>
  <PresentationFormat>On-screen Show (4:3)</PresentationFormat>
  <Paragraphs>174</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Naeidah Ghafoor</dc:creator>
  <cp:lastModifiedBy>Jacqueline Rynn</cp:lastModifiedBy>
  <cp:revision>2</cp:revision>
  <cp:lastPrinted>2025-06-06T11:17:12Z</cp:lastPrinted>
  <dcterms:created xsi:type="dcterms:W3CDTF">2015-10-15T11:19:36Z</dcterms:created>
  <dcterms:modified xsi:type="dcterms:W3CDTF">2025-06-06T11:26:02Z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LeafRef">
    <vt:lpwstr>Pictorial Guide.pptx</vt:lpwstr>
  </property>
  <property fmtid="{D5CDD505-2E9C-101B-9397-08002B2CF9AE}" pid="3" name="Order">
    <vt:r8>244600</vt:r8>
  </property>
  <property fmtid="{D5CDD505-2E9C-101B-9397-08002B2CF9AE}" pid="4" name="Modified By">
    <vt:lpwstr/>
  </property>
  <property fmtid="{D5CDD505-2E9C-101B-9397-08002B2CF9AE}" pid="5" name="source_item_id">
    <vt:lpwstr/>
  </property>
  <property fmtid="{D5CDD505-2E9C-101B-9397-08002B2CF9AE}" pid="6" name="Created By">
    <vt:lpwstr/>
  </property>
  <property fmtid="{D5CDD505-2E9C-101B-9397-08002B2CF9AE}" pid="7" name="ContentTypeId">
    <vt:lpwstr>0x01010040D0E96639DA1B4D88988A14A94AE57A</vt:lpwstr>
  </property>
  <property fmtid="{D5CDD505-2E9C-101B-9397-08002B2CF9AE}" pid="8" name="MediaServiceImageTags">
    <vt:lpwstr/>
  </property>
</Properties>
</file>